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8" r:id="rId3"/>
    <p:sldId id="295" r:id="rId4"/>
    <p:sldId id="296" r:id="rId5"/>
    <p:sldId id="297" r:id="rId6"/>
    <p:sldId id="298" r:id="rId7"/>
    <p:sldId id="299" r:id="rId8"/>
    <p:sldId id="300" r:id="rId9"/>
    <p:sldId id="301" r:id="rId10"/>
    <p:sldId id="272" r:id="rId11"/>
    <p:sldId id="277" r:id="rId12"/>
    <p:sldId id="274" r:id="rId13"/>
    <p:sldId id="275" r:id="rId14"/>
    <p:sldId id="276" r:id="rId15"/>
    <p:sldId id="289" r:id="rId16"/>
    <p:sldId id="290" r:id="rId17"/>
    <p:sldId id="291" r:id="rId18"/>
    <p:sldId id="292" r:id="rId19"/>
    <p:sldId id="293" r:id="rId20"/>
    <p:sldId id="302" r:id="rId21"/>
    <p:sldId id="303" r:id="rId22"/>
    <p:sldId id="304" r:id="rId23"/>
    <p:sldId id="305" r:id="rId24"/>
    <p:sldId id="307" r:id="rId25"/>
    <p:sldId id="279" r:id="rId26"/>
    <p:sldId id="294" r:id="rId27"/>
    <p:sldId id="28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D2C"/>
    <a:srgbClr val="E0B07E"/>
    <a:srgbClr val="090D0E"/>
    <a:srgbClr val="111516"/>
    <a:srgbClr val="232524"/>
    <a:srgbClr val="212226"/>
    <a:srgbClr val="2A2A2A"/>
    <a:srgbClr val="2C2C2C"/>
    <a:srgbClr val="282828"/>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94" autoAdjust="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8A081-C101-4C04-8A93-B45037D41F20}" type="datetimeFigureOut">
              <a:rPr lang="zh-CN" altLang="en-US" smtClean="0"/>
              <a:t>2017/7/13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A4311-4766-49D6-999F-2921BF181D74}" type="slidenum">
              <a:rPr lang="zh-CN" altLang="en-US" smtClean="0"/>
              <a:t>‹#›</a:t>
            </a:fld>
            <a:endParaRPr lang="zh-CN" altLang="en-US"/>
          </a:p>
        </p:txBody>
      </p:sp>
    </p:spTree>
    <p:extLst>
      <p:ext uri="{BB962C8B-B14F-4D97-AF65-F5344CB8AC3E}">
        <p14:creationId xmlns:p14="http://schemas.microsoft.com/office/powerpoint/2010/main" val="1284161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50E55ADC-9086-44BD-AF55-998EF314F627}" type="datetimeFigureOut">
              <a:rPr lang="zh-CN" altLang="en-US" smtClean="0"/>
              <a:t>2017/7/13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3FD362-844A-417A-8105-2707644DD9E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E55ADC-9086-44BD-AF55-998EF314F627}" type="datetimeFigureOut">
              <a:rPr lang="zh-CN" altLang="en-US" smtClean="0"/>
              <a:t>2017/7/13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3FD362-844A-417A-8105-2707644DD9E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E55ADC-9086-44BD-AF55-998EF314F627}" type="datetimeFigureOut">
              <a:rPr lang="zh-CN" altLang="en-US" smtClean="0"/>
              <a:t>2017/7/13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3FD362-844A-417A-8105-2707644DD9E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E55ADC-9086-44BD-AF55-998EF314F627}" type="datetimeFigureOut">
              <a:rPr lang="zh-CN" altLang="en-US" smtClean="0"/>
              <a:t>2017/7/13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3FD362-844A-417A-8105-2707644DD9E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0E55ADC-9086-44BD-AF55-998EF314F627}" type="datetimeFigureOut">
              <a:rPr lang="zh-CN" altLang="en-US" smtClean="0"/>
              <a:t>2017/7/13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3FD362-844A-417A-8105-2707644DD9E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0E55ADC-9086-44BD-AF55-998EF314F627}" type="datetimeFigureOut">
              <a:rPr lang="zh-CN" altLang="en-US" smtClean="0"/>
              <a:t>2017/7/13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3FD362-844A-417A-8105-2707644DD9E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0E55ADC-9086-44BD-AF55-998EF314F627}" type="datetimeFigureOut">
              <a:rPr lang="zh-CN" altLang="en-US" smtClean="0"/>
              <a:t>2017/7/13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C3FD362-844A-417A-8105-2707644DD9E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0E55ADC-9086-44BD-AF55-998EF314F627}" type="datetimeFigureOut">
              <a:rPr lang="zh-CN" altLang="en-US" smtClean="0"/>
              <a:t>2017/7/13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C3FD362-844A-417A-8105-2707644DD9E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E55ADC-9086-44BD-AF55-998EF314F627}" type="datetimeFigureOut">
              <a:rPr lang="zh-CN" altLang="en-US" smtClean="0"/>
              <a:t>2017/7/13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C3FD362-844A-417A-8105-2707644DD9E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0E55ADC-9086-44BD-AF55-998EF314F627}" type="datetimeFigureOut">
              <a:rPr lang="zh-CN" altLang="en-US" smtClean="0"/>
              <a:t>2017/7/13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3FD362-844A-417A-8105-2707644DD9E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0E55ADC-9086-44BD-AF55-998EF314F627}" type="datetimeFigureOut">
              <a:rPr lang="zh-CN" altLang="en-US" smtClean="0"/>
              <a:t>2017/7/13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3FD362-844A-417A-8105-2707644DD9E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55ADC-9086-44BD-AF55-998EF314F627}" type="datetimeFigureOut">
              <a:rPr lang="zh-CN" altLang="en-US" smtClean="0"/>
              <a:t>2017/7/13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FD362-844A-417A-8105-2707644DD9E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package" Target="../embeddings/Microsoft_Visio___1.vsdx"/></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9357360" y="5695158"/>
            <a:ext cx="244601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316499" y="5385507"/>
            <a:ext cx="581405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023352" y="1227369"/>
            <a:ext cx="2731540" cy="1446550"/>
          </a:xfrm>
          <a:prstGeom prst="rect">
            <a:avLst/>
          </a:prstGeom>
          <a:noFill/>
        </p:spPr>
        <p:txBody>
          <a:bodyPr wrap="square" rtlCol="0">
            <a:spAutoFit/>
          </a:bodyPr>
          <a:lstStyle/>
          <a:p>
            <a:r>
              <a:rPr lang="en-US" altLang="zh-CN" sz="8800" dirty="0">
                <a:gradFill flip="none" rotWithShape="1">
                  <a:gsLst>
                    <a:gs pos="73000">
                      <a:schemeClr val="tx1">
                        <a:lumMod val="50000"/>
                        <a:lumOff val="50000"/>
                      </a:schemeClr>
                    </a:gs>
                    <a:gs pos="0">
                      <a:schemeClr val="accent5">
                        <a:lumMod val="0"/>
                        <a:lumOff val="100000"/>
                      </a:schemeClr>
                    </a:gs>
                    <a:gs pos="35000">
                      <a:schemeClr val="accent5">
                        <a:lumMod val="0"/>
                        <a:lumOff val="100000"/>
                      </a:schemeClr>
                    </a:gs>
                    <a:gs pos="100000">
                      <a:schemeClr val="tx1">
                        <a:lumMod val="75000"/>
                        <a:lumOff val="25000"/>
                      </a:schemeClr>
                    </a:gs>
                  </a:gsLst>
                  <a:path path="circle">
                    <a:fillToRect l="50000" t="-80000" r="50000" b="180000"/>
                  </a:path>
                  <a:tileRect/>
                </a:gradFill>
                <a:latin typeface="Segoe UI" panose="020B0502040204020203" pitchFamily="34" charset="0"/>
                <a:cs typeface="Segoe UI" panose="020B0502040204020203" pitchFamily="34" charset="0"/>
              </a:rPr>
              <a:t>2017</a:t>
            </a:r>
            <a:endParaRPr lang="zh-CN" altLang="en-US" sz="8800" dirty="0">
              <a:gradFill flip="none" rotWithShape="1">
                <a:gsLst>
                  <a:gs pos="73000">
                    <a:schemeClr val="tx1">
                      <a:lumMod val="50000"/>
                      <a:lumOff val="50000"/>
                    </a:schemeClr>
                  </a:gs>
                  <a:gs pos="0">
                    <a:schemeClr val="accent5">
                      <a:lumMod val="0"/>
                      <a:lumOff val="100000"/>
                    </a:schemeClr>
                  </a:gs>
                  <a:gs pos="35000">
                    <a:schemeClr val="accent5">
                      <a:lumMod val="0"/>
                      <a:lumOff val="100000"/>
                    </a:schemeClr>
                  </a:gs>
                  <a:gs pos="100000">
                    <a:schemeClr val="tx1">
                      <a:lumMod val="75000"/>
                      <a:lumOff val="25000"/>
                    </a:schemeClr>
                  </a:gs>
                </a:gsLst>
                <a:path path="circle">
                  <a:fillToRect l="50000" t="-80000" r="50000" b="180000"/>
                </a:path>
                <a:tileRect/>
              </a:gradFill>
              <a:latin typeface="Segoe UI" panose="020B0502040204020203" pitchFamily="34" charset="0"/>
              <a:cs typeface="Segoe UI" panose="020B0502040204020203" pitchFamily="34" charset="0"/>
            </a:endParaRPr>
          </a:p>
        </p:txBody>
      </p:sp>
      <p:sp>
        <p:nvSpPr>
          <p:cNvPr id="5" name="文本框 4"/>
          <p:cNvSpPr txBox="1"/>
          <p:nvPr/>
        </p:nvSpPr>
        <p:spPr>
          <a:xfrm>
            <a:off x="2023352" y="2681493"/>
            <a:ext cx="2954655" cy="923330"/>
          </a:xfrm>
          <a:prstGeom prst="rect">
            <a:avLst/>
          </a:prstGeom>
          <a:noFill/>
        </p:spPr>
        <p:txBody>
          <a:bodyPr wrap="none" rtlCol="0">
            <a:spAutoFit/>
          </a:bodyPr>
          <a:lstStyle/>
          <a:p>
            <a:r>
              <a:rPr lang="zh-CN" altLang="en-US" sz="5400" dirty="0" smtClean="0">
                <a:solidFill>
                  <a:srgbClr val="E0B07E"/>
                </a:solidFill>
                <a:latin typeface="Segoe UI" panose="020B0502040204020203" pitchFamily="34" charset="0"/>
                <a:cs typeface="Segoe UI" panose="020B0502040204020203" pitchFamily="34" charset="0"/>
              </a:rPr>
              <a:t>实时实地</a:t>
            </a:r>
            <a:endParaRPr lang="zh-CN" altLang="en-US" sz="5400" dirty="0">
              <a:solidFill>
                <a:srgbClr val="E0B07E"/>
              </a:solidFill>
              <a:latin typeface="Segoe UI" panose="020B0502040204020203" pitchFamily="34" charset="0"/>
              <a:cs typeface="Segoe UI" panose="020B0502040204020203" pitchFamily="34" charset="0"/>
            </a:endParaRPr>
          </a:p>
        </p:txBody>
      </p:sp>
      <p:sp>
        <p:nvSpPr>
          <p:cNvPr id="6" name="矩形 5"/>
          <p:cNvSpPr/>
          <p:nvPr/>
        </p:nvSpPr>
        <p:spPr>
          <a:xfrm>
            <a:off x="2104293" y="3791790"/>
            <a:ext cx="7830768" cy="738664"/>
          </a:xfrm>
          <a:prstGeom prst="rect">
            <a:avLst/>
          </a:prstGeom>
        </p:spPr>
        <p:txBody>
          <a:bodyPr wrap="square">
            <a:spAutoFit/>
          </a:bodyPr>
          <a:lstStyle/>
          <a:p>
            <a:r>
              <a:rPr lang="zh-CN" altLang="en-US" sz="1400" dirty="0" smtClean="0">
                <a:solidFill>
                  <a:schemeClr val="bg1">
                    <a:lumMod val="85000"/>
                  </a:schemeClr>
                </a:solidFill>
                <a:latin typeface="Segoe UI" panose="020B0502040204020203" pitchFamily="34" charset="0"/>
                <a:cs typeface="Segoe UI" panose="020B0502040204020203" pitchFamily="34" charset="0"/>
              </a:rPr>
              <a:t>一款旨在让用户便捷了解附近见闻的</a:t>
            </a:r>
            <a:r>
              <a:rPr lang="en-US" altLang="zh-CN" sz="1400" dirty="0" smtClean="0">
                <a:solidFill>
                  <a:schemeClr val="bg1">
                    <a:lumMod val="85000"/>
                  </a:schemeClr>
                </a:solidFill>
                <a:latin typeface="Segoe UI" panose="020B0502040204020203" pitchFamily="34" charset="0"/>
                <a:cs typeface="Segoe UI" panose="020B0502040204020203" pitchFamily="34" charset="0"/>
              </a:rPr>
              <a:t>APP</a:t>
            </a:r>
          </a:p>
          <a:p>
            <a:endParaRPr lang="en-US" altLang="zh-CN" sz="1400" dirty="0">
              <a:solidFill>
                <a:schemeClr val="bg1">
                  <a:lumMod val="85000"/>
                </a:schemeClr>
              </a:solidFill>
              <a:latin typeface="Segoe UI" panose="020B0502040204020203" pitchFamily="34" charset="0"/>
              <a:cs typeface="Segoe UI" panose="020B0502040204020203" pitchFamily="34" charset="0"/>
            </a:endParaRPr>
          </a:p>
          <a:p>
            <a:endParaRPr lang="zh-CN" altLang="en-US" sz="1400" dirty="0">
              <a:solidFill>
                <a:schemeClr val="bg1">
                  <a:lumMod val="85000"/>
                </a:schemeClr>
              </a:solidFill>
              <a:latin typeface="Segoe UI" panose="020B0502040204020203" pitchFamily="34" charset="0"/>
              <a:cs typeface="Segoe UI" panose="020B0502040204020203" pitchFamily="34" charset="0"/>
            </a:endParaRPr>
          </a:p>
        </p:txBody>
      </p:sp>
      <p:grpSp>
        <p:nvGrpSpPr>
          <p:cNvPr id="2" name="组合 1"/>
          <p:cNvGrpSpPr/>
          <p:nvPr/>
        </p:nvGrpSpPr>
        <p:grpSpPr>
          <a:xfrm>
            <a:off x="9432826" y="3766690"/>
            <a:ext cx="2035220" cy="979208"/>
            <a:chOff x="2198452" y="4552546"/>
            <a:chExt cx="1721796" cy="379504"/>
          </a:xfrm>
        </p:grpSpPr>
        <p:sp>
          <p:nvSpPr>
            <p:cNvPr id="7" name="矩形 6"/>
            <p:cNvSpPr/>
            <p:nvPr/>
          </p:nvSpPr>
          <p:spPr>
            <a:xfrm>
              <a:off x="2198452" y="4552546"/>
              <a:ext cx="1721796" cy="36965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333029" y="4562274"/>
              <a:ext cx="1393028" cy="369776"/>
            </a:xfrm>
            <a:prstGeom prst="rect">
              <a:avLst/>
            </a:prstGeom>
            <a:noFill/>
          </p:spPr>
          <p:txBody>
            <a:bodyPr wrap="none" rtlCol="0">
              <a:spAutoFit/>
            </a:bodyPr>
            <a:lstStyle/>
            <a:p>
              <a:r>
                <a:rPr lang="zh-CN" altLang="en-US" sz="1400" dirty="0" smtClean="0">
                  <a:solidFill>
                    <a:schemeClr val="bg1">
                      <a:lumMod val="85000"/>
                    </a:schemeClr>
                  </a:solidFill>
                </a:rPr>
                <a:t>小组成员：</a:t>
              </a:r>
              <a:endParaRPr lang="en-US" altLang="zh-CN" sz="1400" dirty="0" smtClean="0">
                <a:solidFill>
                  <a:schemeClr val="bg1">
                    <a:lumMod val="85000"/>
                  </a:schemeClr>
                </a:solidFill>
              </a:endParaRPr>
            </a:p>
            <a:p>
              <a:r>
                <a:rPr lang="en-US" altLang="zh-CN" sz="1400" dirty="0">
                  <a:solidFill>
                    <a:schemeClr val="bg1">
                      <a:lumMod val="85000"/>
                    </a:schemeClr>
                  </a:solidFill>
                </a:rPr>
                <a:t>	</a:t>
              </a:r>
              <a:r>
                <a:rPr lang="zh-CN" altLang="en-US" sz="1400" dirty="0" smtClean="0">
                  <a:solidFill>
                    <a:schemeClr val="bg1">
                      <a:lumMod val="85000"/>
                    </a:schemeClr>
                  </a:solidFill>
                </a:rPr>
                <a:t>钟玉生</a:t>
              </a:r>
              <a:endParaRPr lang="en-US" altLang="zh-CN" sz="1400" dirty="0" smtClean="0">
                <a:solidFill>
                  <a:schemeClr val="bg1">
                    <a:lumMod val="85000"/>
                  </a:schemeClr>
                </a:solidFill>
              </a:endParaRPr>
            </a:p>
            <a:p>
              <a:r>
                <a:rPr lang="en-US" altLang="zh-CN" sz="1400" dirty="0" smtClean="0">
                  <a:solidFill>
                    <a:schemeClr val="bg1">
                      <a:lumMod val="85000"/>
                    </a:schemeClr>
                  </a:solidFill>
                </a:rPr>
                <a:t>	</a:t>
              </a:r>
              <a:r>
                <a:rPr lang="zh-CN" altLang="en-US" sz="1400" dirty="0" smtClean="0">
                  <a:solidFill>
                    <a:schemeClr val="bg1">
                      <a:lumMod val="85000"/>
                    </a:schemeClr>
                  </a:solidFill>
                </a:rPr>
                <a:t>顾</a:t>
              </a:r>
              <a:r>
                <a:rPr lang="zh-CN" altLang="en-US" sz="1400" dirty="0">
                  <a:solidFill>
                    <a:schemeClr val="bg1">
                      <a:lumMod val="85000"/>
                    </a:schemeClr>
                  </a:solidFill>
                </a:rPr>
                <a:t>芳</a:t>
              </a:r>
              <a:r>
                <a:rPr lang="zh-CN" altLang="en-US" sz="1400" dirty="0" smtClean="0">
                  <a:solidFill>
                    <a:schemeClr val="bg1">
                      <a:lumMod val="85000"/>
                    </a:schemeClr>
                  </a:solidFill>
                </a:rPr>
                <a:t>铭</a:t>
              </a:r>
              <a:endParaRPr lang="en-US" altLang="zh-CN" sz="1400" dirty="0" smtClean="0">
                <a:solidFill>
                  <a:schemeClr val="bg1">
                    <a:lumMod val="85000"/>
                  </a:schemeClr>
                </a:solidFill>
              </a:endParaRPr>
            </a:p>
            <a:p>
              <a:r>
                <a:rPr lang="en-US" altLang="zh-CN" sz="1400" dirty="0" smtClean="0">
                  <a:solidFill>
                    <a:schemeClr val="bg1">
                      <a:lumMod val="85000"/>
                    </a:schemeClr>
                  </a:solidFill>
                </a:rPr>
                <a:t>	</a:t>
              </a:r>
              <a:r>
                <a:rPr lang="zh-CN" altLang="en-US" sz="1400" dirty="0" smtClean="0">
                  <a:solidFill>
                    <a:schemeClr val="bg1">
                      <a:lumMod val="85000"/>
                    </a:schemeClr>
                  </a:solidFill>
                </a:rPr>
                <a:t>蒙</a:t>
              </a:r>
              <a:r>
                <a:rPr lang="zh-CN" altLang="en-US" sz="1400" dirty="0">
                  <a:solidFill>
                    <a:schemeClr val="bg1">
                      <a:lumMod val="85000"/>
                    </a:schemeClr>
                  </a:solidFill>
                </a:rPr>
                <a:t>科德</a:t>
              </a:r>
            </a:p>
          </p:txBody>
        </p:sp>
      </p:grpSp>
      <p:cxnSp>
        <p:nvCxnSpPr>
          <p:cNvPr id="23" name="直接连接符 22"/>
          <p:cNvCxnSpPr/>
          <p:nvPr/>
        </p:nvCxnSpPr>
        <p:spPr>
          <a:xfrm>
            <a:off x="1673157" y="1227369"/>
            <a:ext cx="0" cy="401584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7756203" y="5264686"/>
            <a:ext cx="729206"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10796644" y="5628247"/>
            <a:ext cx="403840" cy="133823"/>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9638103" y="4999585"/>
            <a:ext cx="593917" cy="196810"/>
          </a:xfrm>
          <a:prstGeom prst="parallelogram">
            <a:avLst>
              <a:gd name="adj" fmla="val 69728"/>
            </a:avLst>
          </a:prstGeom>
          <a:solidFill>
            <a:schemeClr val="bg1">
              <a:lumMod val="65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11468046" y="4888464"/>
            <a:ext cx="335332" cy="111121"/>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Horizontal)">
                                      <p:cBhvr>
                                        <p:cTn id="7" dur="1000"/>
                                        <p:tgtEl>
                                          <p:spTgt spid="23"/>
                                        </p:tgtEl>
                                      </p:cBhvr>
                                    </p:animEffect>
                                  </p:childTnLst>
                                </p:cTn>
                              </p:par>
                              <p:par>
                                <p:cTn id="8" presetID="22" presetClass="entr" presetSubtype="8" fill="hold" grpId="0" nodeType="withEffect">
                                  <p:stCondLst>
                                    <p:cond delay="5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wipe(left)">
                                      <p:cBhvr>
                                        <p:cTn id="10" dur="2000"/>
                                        <p:tgtEl>
                                          <p:spTgt spid="4"/>
                                        </p:tgtEl>
                                      </p:cBhvr>
                                    </p:animEffect>
                                  </p:childTnLst>
                                </p:cTn>
                              </p:par>
                              <p:par>
                                <p:cTn id="11" presetID="22" presetClass="entr" presetSubtype="8" fill="hold" grpId="0" nodeType="withEffect">
                                  <p:stCondLst>
                                    <p:cond delay="75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wipe(left)">
                                      <p:cBhvr>
                                        <p:cTn id="13" dur="2000"/>
                                        <p:tgtEl>
                                          <p:spTgt spid="5"/>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3000"/>
                                        <p:tgtEl>
                                          <p:spTgt spid="6"/>
                                        </p:tgtEl>
                                      </p:cBhvr>
                                    </p:animEffect>
                                    <p:anim calcmode="lin" valueType="num">
                                      <p:cBhvr>
                                        <p:cTn id="17" dur="3000" fill="hold"/>
                                        <p:tgtEl>
                                          <p:spTgt spid="6"/>
                                        </p:tgtEl>
                                        <p:attrNameLst>
                                          <p:attrName>ppt_x</p:attrName>
                                        </p:attrNameLst>
                                      </p:cBhvr>
                                      <p:tavLst>
                                        <p:tav tm="0">
                                          <p:val>
                                            <p:strVal val="#ppt_x"/>
                                          </p:val>
                                        </p:tav>
                                        <p:tav tm="100000">
                                          <p:val>
                                            <p:strVal val="#ppt_x"/>
                                          </p:val>
                                        </p:tav>
                                      </p:tavLst>
                                    </p:anim>
                                    <p:anim calcmode="lin" valueType="num">
                                      <p:cBhvr>
                                        <p:cTn id="18" dur="3000" fill="hold"/>
                                        <p:tgtEl>
                                          <p:spTgt spid="6"/>
                                        </p:tgtEl>
                                        <p:attrNameLst>
                                          <p:attrName>ppt_y</p:attrName>
                                        </p:attrNameLst>
                                      </p:cBhvr>
                                      <p:tavLst>
                                        <p:tav tm="0">
                                          <p:val>
                                            <p:strVal val="#ppt_y+.1"/>
                                          </p:val>
                                        </p:tav>
                                        <p:tav tm="100000">
                                          <p:val>
                                            <p:strVal val="#ppt_y"/>
                                          </p:val>
                                        </p:tav>
                                      </p:tavLst>
                                    </p:anim>
                                  </p:childTnLst>
                                </p:cTn>
                              </p:par>
                              <p:par>
                                <p:cTn id="19" presetID="16" presetClass="entr" presetSubtype="26" fill="hold" nodeType="withEffect">
                                  <p:stCondLst>
                                    <p:cond delay="3000"/>
                                  </p:stCondLst>
                                  <p:childTnLst>
                                    <p:set>
                                      <p:cBhvr>
                                        <p:cTn id="20" dur="1" fill="hold">
                                          <p:stCondLst>
                                            <p:cond delay="0"/>
                                          </p:stCondLst>
                                        </p:cTn>
                                        <p:tgtEl>
                                          <p:spTgt spid="2"/>
                                        </p:tgtEl>
                                        <p:attrNameLst>
                                          <p:attrName>style.visibility</p:attrName>
                                        </p:attrNameLst>
                                      </p:cBhvr>
                                      <p:to>
                                        <p:strVal val="visible"/>
                                      </p:to>
                                    </p:set>
                                    <p:animEffect transition="in" filter="barn(inHorizontal)">
                                      <p:cBhvr>
                                        <p:cTn id="21" dur="2000"/>
                                        <p:tgtEl>
                                          <p:spTgt spid="2"/>
                                        </p:tgtEl>
                                      </p:cBhvr>
                                    </p:animEffect>
                                  </p:childTnLst>
                                </p:cTn>
                              </p:par>
                              <p:par>
                                <p:cTn id="22" presetID="22" presetClass="entr" presetSubtype="2" fill="hold" nodeType="withEffect">
                                  <p:stCondLst>
                                    <p:cond delay="250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1000"/>
                                        <p:tgtEl>
                                          <p:spTgt spid="22"/>
                                        </p:tgtEl>
                                      </p:cBhvr>
                                    </p:animEffect>
                                  </p:childTnLst>
                                </p:cTn>
                              </p:par>
                              <p:par>
                                <p:cTn id="25" presetID="2" presetClass="entr" presetSubtype="2" decel="100000" fill="hold" grpId="0" nodeType="withEffect">
                                  <p:stCondLst>
                                    <p:cond delay="30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000" fill="hold"/>
                                        <p:tgtEl>
                                          <p:spTgt spid="10"/>
                                        </p:tgtEl>
                                        <p:attrNameLst>
                                          <p:attrName>ppt_x</p:attrName>
                                        </p:attrNameLst>
                                      </p:cBhvr>
                                      <p:tavLst>
                                        <p:tav tm="0">
                                          <p:val>
                                            <p:strVal val="1+#ppt_w/2"/>
                                          </p:val>
                                        </p:tav>
                                        <p:tav tm="100000">
                                          <p:val>
                                            <p:strVal val="#ppt_x"/>
                                          </p:val>
                                        </p:tav>
                                      </p:tavLst>
                                    </p:anim>
                                    <p:anim calcmode="lin" valueType="num">
                                      <p:cBhvr additive="base">
                                        <p:cTn id="28" dur="2000" fill="hold"/>
                                        <p:tgtEl>
                                          <p:spTgt spid="10"/>
                                        </p:tgtEl>
                                        <p:attrNameLst>
                                          <p:attrName>ppt_y</p:attrName>
                                        </p:attrNameLst>
                                      </p:cBhvr>
                                      <p:tavLst>
                                        <p:tav tm="0">
                                          <p:val>
                                            <p:strVal val="#ppt_y"/>
                                          </p:val>
                                        </p:tav>
                                        <p:tav tm="100000">
                                          <p:val>
                                            <p:strVal val="#ppt_y"/>
                                          </p:val>
                                        </p:tav>
                                      </p:tavLst>
                                    </p:anim>
                                  </p:childTnLst>
                                </p:cTn>
                              </p:par>
                              <p:par>
                                <p:cTn id="29" presetID="63" presetClass="path" presetSubtype="0" accel="50000" decel="50000" fill="hold" grpId="1" nodeType="withEffect">
                                  <p:stCondLst>
                                    <p:cond delay="5000"/>
                                  </p:stCondLst>
                                  <p:childTnLst>
                                    <p:animMotion origin="layout" path="M 4.375E-6 4.81481E-6 L 0.05651 4.81481E-6 " pathEditMode="relative" rAng="0" ptsTypes="AA">
                                      <p:cBhvr>
                                        <p:cTn id="30" dur="2000" fill="hold"/>
                                        <p:tgtEl>
                                          <p:spTgt spid="10"/>
                                        </p:tgtEl>
                                        <p:attrNameLst>
                                          <p:attrName>ppt_x</p:attrName>
                                          <p:attrName>ppt_y</p:attrName>
                                        </p:attrNameLst>
                                      </p:cBhvr>
                                      <p:rCtr x="2826" y="0"/>
                                    </p:animMotion>
                                  </p:childTnLst>
                                </p:cTn>
                              </p:par>
                              <p:par>
                                <p:cTn id="31" presetID="22" presetClass="entr" presetSubtype="2" fill="hold" nodeType="withEffect">
                                  <p:stCondLst>
                                    <p:cond delay="3250"/>
                                  </p:stCondLst>
                                  <p:childTnLst>
                                    <p:set>
                                      <p:cBhvr>
                                        <p:cTn id="32" dur="1" fill="hold">
                                          <p:stCondLst>
                                            <p:cond delay="0"/>
                                          </p:stCondLst>
                                        </p:cTn>
                                        <p:tgtEl>
                                          <p:spTgt spid="24"/>
                                        </p:tgtEl>
                                        <p:attrNameLst>
                                          <p:attrName>style.visibility</p:attrName>
                                        </p:attrNameLst>
                                      </p:cBhvr>
                                      <p:to>
                                        <p:strVal val="visible"/>
                                      </p:to>
                                    </p:set>
                                    <p:animEffect transition="in" filter="wipe(right)">
                                      <p:cBhvr>
                                        <p:cTn id="33" dur="1000"/>
                                        <p:tgtEl>
                                          <p:spTgt spid="24"/>
                                        </p:tgtEl>
                                      </p:cBhvr>
                                    </p:animEffect>
                                  </p:childTnLst>
                                </p:cTn>
                              </p:par>
                              <p:par>
                                <p:cTn id="34" presetID="2" presetClass="entr" presetSubtype="2" decel="100000" fill="hold" grpId="0" nodeType="withEffect">
                                  <p:stCondLst>
                                    <p:cond delay="350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2000" fill="hold"/>
                                        <p:tgtEl>
                                          <p:spTgt spid="11"/>
                                        </p:tgtEl>
                                        <p:attrNameLst>
                                          <p:attrName>ppt_x</p:attrName>
                                        </p:attrNameLst>
                                      </p:cBhvr>
                                      <p:tavLst>
                                        <p:tav tm="0">
                                          <p:val>
                                            <p:strVal val="1+#ppt_w/2"/>
                                          </p:val>
                                        </p:tav>
                                        <p:tav tm="100000">
                                          <p:val>
                                            <p:strVal val="#ppt_x"/>
                                          </p:val>
                                        </p:tav>
                                      </p:tavLst>
                                    </p:anim>
                                    <p:anim calcmode="lin" valueType="num">
                                      <p:cBhvr additive="base">
                                        <p:cTn id="37" dur="2000" fill="hold"/>
                                        <p:tgtEl>
                                          <p:spTgt spid="11"/>
                                        </p:tgtEl>
                                        <p:attrNameLst>
                                          <p:attrName>ppt_y</p:attrName>
                                        </p:attrNameLst>
                                      </p:cBhvr>
                                      <p:tavLst>
                                        <p:tav tm="0">
                                          <p:val>
                                            <p:strVal val="#ppt_y"/>
                                          </p:val>
                                        </p:tav>
                                        <p:tav tm="100000">
                                          <p:val>
                                            <p:strVal val="#ppt_y"/>
                                          </p:val>
                                        </p:tav>
                                      </p:tavLst>
                                    </p:anim>
                                  </p:childTnLst>
                                </p:cTn>
                              </p:par>
                              <p:par>
                                <p:cTn id="38" presetID="63" presetClass="path" presetSubtype="0" accel="50000" decel="50000" fill="hold" grpId="1" nodeType="withEffect">
                                  <p:stCondLst>
                                    <p:cond delay="5750"/>
                                  </p:stCondLst>
                                  <p:childTnLst>
                                    <p:animMotion origin="layout" path="M 4.375E-6 4.81481E-6 L 0.05651 4.81481E-6 " pathEditMode="relative" rAng="0" ptsTypes="AA">
                                      <p:cBhvr>
                                        <p:cTn id="39" dur="2000" fill="hold"/>
                                        <p:tgtEl>
                                          <p:spTgt spid="11"/>
                                        </p:tgtEl>
                                        <p:attrNameLst>
                                          <p:attrName>ppt_x</p:attrName>
                                          <p:attrName>ppt_y</p:attrName>
                                        </p:attrNameLst>
                                      </p:cBhvr>
                                      <p:rCtr x="2826" y="0"/>
                                    </p:animMotion>
                                  </p:childTnLst>
                                </p:cTn>
                              </p:par>
                              <p:par>
                                <p:cTn id="40" presetID="2" presetClass="entr" presetSubtype="2" decel="100000" fill="hold" grpId="0" nodeType="withEffect">
                                  <p:stCondLst>
                                    <p:cond delay="375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2000" fill="hold"/>
                                        <p:tgtEl>
                                          <p:spTgt spid="12"/>
                                        </p:tgtEl>
                                        <p:attrNameLst>
                                          <p:attrName>ppt_x</p:attrName>
                                        </p:attrNameLst>
                                      </p:cBhvr>
                                      <p:tavLst>
                                        <p:tav tm="0">
                                          <p:val>
                                            <p:strVal val="1+#ppt_w/2"/>
                                          </p:val>
                                        </p:tav>
                                        <p:tav tm="100000">
                                          <p:val>
                                            <p:strVal val="#ppt_x"/>
                                          </p:val>
                                        </p:tav>
                                      </p:tavLst>
                                    </p:anim>
                                    <p:anim calcmode="lin" valueType="num">
                                      <p:cBhvr additive="base">
                                        <p:cTn id="43" dur="2000" fill="hold"/>
                                        <p:tgtEl>
                                          <p:spTgt spid="12"/>
                                        </p:tgtEl>
                                        <p:attrNameLst>
                                          <p:attrName>ppt_y</p:attrName>
                                        </p:attrNameLst>
                                      </p:cBhvr>
                                      <p:tavLst>
                                        <p:tav tm="0">
                                          <p:val>
                                            <p:strVal val="#ppt_y"/>
                                          </p:val>
                                        </p:tav>
                                        <p:tav tm="100000">
                                          <p:val>
                                            <p:strVal val="#ppt_y"/>
                                          </p:val>
                                        </p:tav>
                                      </p:tavLst>
                                    </p:anim>
                                  </p:childTnLst>
                                </p:cTn>
                              </p:par>
                              <p:par>
                                <p:cTn id="44" presetID="63" presetClass="path" presetSubtype="0" accel="50000" decel="50000" fill="hold" grpId="1" nodeType="withEffect">
                                  <p:stCondLst>
                                    <p:cond delay="6000"/>
                                  </p:stCondLst>
                                  <p:childTnLst>
                                    <p:animMotion origin="layout" path="M 4.375E-6 4.81481E-6 L 0.05651 4.81481E-6 " pathEditMode="relative" rAng="0" ptsTypes="AA">
                                      <p:cBhvr>
                                        <p:cTn id="45" dur="2000" fill="hold"/>
                                        <p:tgtEl>
                                          <p:spTgt spid="12"/>
                                        </p:tgtEl>
                                        <p:attrNameLst>
                                          <p:attrName>ppt_x</p:attrName>
                                          <p:attrName>ppt_y</p:attrName>
                                        </p:attrNameLst>
                                      </p:cBhvr>
                                      <p:rCtr x="2826" y="0"/>
                                    </p:animMotion>
                                  </p:childTnLst>
                                </p:cTn>
                              </p:par>
                              <p:par>
                                <p:cTn id="46" presetID="2" presetClass="entr" presetSubtype="2" decel="100000" fill="hold" grpId="0" nodeType="withEffect">
                                  <p:stCondLst>
                                    <p:cond delay="375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2000" fill="hold"/>
                                        <p:tgtEl>
                                          <p:spTgt spid="28"/>
                                        </p:tgtEl>
                                        <p:attrNameLst>
                                          <p:attrName>ppt_x</p:attrName>
                                        </p:attrNameLst>
                                      </p:cBhvr>
                                      <p:tavLst>
                                        <p:tav tm="0">
                                          <p:val>
                                            <p:strVal val="1+#ppt_w/2"/>
                                          </p:val>
                                        </p:tav>
                                        <p:tav tm="100000">
                                          <p:val>
                                            <p:strVal val="#ppt_x"/>
                                          </p:val>
                                        </p:tav>
                                      </p:tavLst>
                                    </p:anim>
                                    <p:anim calcmode="lin" valueType="num">
                                      <p:cBhvr additive="base">
                                        <p:cTn id="49" dur="2000" fill="hold"/>
                                        <p:tgtEl>
                                          <p:spTgt spid="28"/>
                                        </p:tgtEl>
                                        <p:attrNameLst>
                                          <p:attrName>ppt_y</p:attrName>
                                        </p:attrNameLst>
                                      </p:cBhvr>
                                      <p:tavLst>
                                        <p:tav tm="0">
                                          <p:val>
                                            <p:strVal val="#ppt_y"/>
                                          </p:val>
                                        </p:tav>
                                        <p:tav tm="100000">
                                          <p:val>
                                            <p:strVal val="#ppt_y"/>
                                          </p:val>
                                        </p:tav>
                                      </p:tavLst>
                                    </p:anim>
                                  </p:childTnLst>
                                </p:cTn>
                              </p:par>
                              <p:par>
                                <p:cTn id="50" presetID="63" presetClass="path" presetSubtype="0" accel="50000" decel="50000" fill="hold" grpId="1" nodeType="withEffect">
                                  <p:stCondLst>
                                    <p:cond delay="5750"/>
                                  </p:stCondLst>
                                  <p:childTnLst>
                                    <p:animMotion origin="layout" path="M 4.375E-6 4.81481E-6 L 0.05651 4.81481E-6 " pathEditMode="relative" rAng="0" ptsTypes="AA">
                                      <p:cBhvr>
                                        <p:cTn id="51" dur="2000" fill="hold"/>
                                        <p:tgtEl>
                                          <p:spTgt spid="28"/>
                                        </p:tgtEl>
                                        <p:attrNameLst>
                                          <p:attrName>ppt_x</p:attrName>
                                          <p:attrName>ppt_y</p:attrName>
                                        </p:attrNameLst>
                                      </p:cBhvr>
                                      <p:rCtr x="28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animBg="1"/>
      <p:bldP spid="10" grpId="1" animBg="1"/>
      <p:bldP spid="11" grpId="0" animBg="1"/>
      <p:bldP spid="11" grpId="1" animBg="1"/>
      <p:bldP spid="12" grpId="0" animBg="1"/>
      <p:bldP spid="12" grpId="1" animBg="1"/>
      <p:bldP spid="28" grpId="0" animBg="1"/>
      <p:bldP spid="28"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5157625" y="4990582"/>
            <a:ext cx="1876751" cy="461665"/>
          </a:xfrm>
          <a:prstGeom prst="rect">
            <a:avLst/>
          </a:prstGeom>
          <a:noFill/>
        </p:spPr>
        <p:txBody>
          <a:bodyPr wrap="square" rtlCol="0">
            <a:spAutoFit/>
          </a:bodyPr>
          <a:lstStyle/>
          <a:p>
            <a:pPr algn="ctr"/>
            <a:r>
              <a:rPr lang="zh-CN" altLang="en-US" sz="2400" dirty="0" smtClean="0">
                <a:solidFill>
                  <a:srgbClr val="E0B07E"/>
                </a:solidFill>
                <a:latin typeface="Segoe UI" panose="020B0502040204020203" pitchFamily="34" charset="0"/>
                <a:cs typeface="Segoe UI" panose="020B0502040204020203" pitchFamily="34" charset="0"/>
              </a:rPr>
              <a:t>功能界面</a:t>
            </a:r>
            <a:endParaRPr lang="zh-CN" altLang="en-US" sz="2400" dirty="0">
              <a:solidFill>
                <a:srgbClr val="E0B07E"/>
              </a:solidFill>
              <a:latin typeface="Segoe UI" panose="020B0502040204020203" pitchFamily="34" charset="0"/>
              <a:cs typeface="Segoe UI" panose="020B0502040204020203" pitchFamily="34" charset="0"/>
            </a:endParaRPr>
          </a:p>
        </p:txBody>
      </p:sp>
      <p:sp>
        <p:nvSpPr>
          <p:cNvPr id="62" name="矩形 61"/>
          <p:cNvSpPr/>
          <p:nvPr/>
        </p:nvSpPr>
        <p:spPr>
          <a:xfrm>
            <a:off x="2614308" y="5713969"/>
            <a:ext cx="6963384" cy="461665"/>
          </a:xfrm>
          <a:prstGeom prst="rect">
            <a:avLst/>
          </a:prstGeom>
        </p:spPr>
        <p:txBody>
          <a:bodyPr wrap="square">
            <a:spAutoFit/>
          </a:bodyPr>
          <a:lstStyle/>
          <a:p>
            <a:pPr algn="ctr"/>
            <a:r>
              <a:rPr lang="zh-CN" altLang="en-US" sz="1200" dirty="0" smtClean="0">
                <a:solidFill>
                  <a:schemeClr val="bg1">
                    <a:lumMod val="65000"/>
                  </a:schemeClr>
                </a:solidFill>
                <a:latin typeface="Segoe UI" panose="020B0502040204020203" pitchFamily="34" charset="0"/>
                <a:cs typeface="Segoe UI" panose="020B0502040204020203" pitchFamily="34" charset="0"/>
              </a:rPr>
              <a:t>用运行的界面截图来充分说明项目软件的主要功能，其中包括每一个运行界面的展示，届时说明人员会配以恰当的说明让观众清楚明白</a:t>
            </a:r>
            <a:endParaRPr lang="zh-CN" altLang="en-US" sz="1200" dirty="0">
              <a:solidFill>
                <a:schemeClr val="bg1">
                  <a:lumMod val="65000"/>
                </a:schemeClr>
              </a:solidFill>
              <a:latin typeface="Segoe UI" panose="020B0502040204020203" pitchFamily="34" charset="0"/>
              <a:cs typeface="Segoe UI" panose="020B0502040204020203" pitchFamily="34" charset="0"/>
            </a:endParaRPr>
          </a:p>
        </p:txBody>
      </p:sp>
      <p:cxnSp>
        <p:nvCxnSpPr>
          <p:cNvPr id="63" name="直接连接符 62"/>
          <p:cNvCxnSpPr/>
          <p:nvPr/>
        </p:nvCxnSpPr>
        <p:spPr>
          <a:xfrm>
            <a:off x="5009637" y="5551409"/>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5238984" y="1358812"/>
            <a:ext cx="1717287" cy="154021"/>
            <a:chOff x="5250180" y="1414796"/>
            <a:chExt cx="1717287" cy="154021"/>
          </a:xfrm>
        </p:grpSpPr>
        <p:cxnSp>
          <p:nvCxnSpPr>
            <p:cNvPr id="64" name="直接连接符 63"/>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6780482" y="1556065"/>
            <a:ext cx="160519" cy="1323576"/>
            <a:chOff x="6791678" y="1612049"/>
            <a:chExt cx="160519" cy="1323576"/>
          </a:xfrm>
        </p:grpSpPr>
        <p:cxnSp>
          <p:nvCxnSpPr>
            <p:cNvPr id="70" name="直接连接符 69"/>
            <p:cNvCxnSpPr/>
            <p:nvPr/>
          </p:nvCxnSpPr>
          <p:spPr>
            <a:xfrm flipV="1">
              <a:off x="6791678" y="1763894"/>
              <a:ext cx="6219" cy="11717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6830348" y="1713279"/>
              <a:ext cx="6124" cy="1153705"/>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6868836" y="1662665"/>
              <a:ext cx="6211" cy="1170156"/>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6907480" y="1612049"/>
              <a:ext cx="6142" cy="115720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6946355" y="1613701"/>
              <a:ext cx="5842" cy="1100708"/>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5238984" y="2933612"/>
            <a:ext cx="1717287" cy="154021"/>
            <a:chOff x="5250180" y="1414796"/>
            <a:chExt cx="1717287" cy="154021"/>
          </a:xfrm>
        </p:grpSpPr>
        <p:cxnSp>
          <p:nvCxnSpPr>
            <p:cNvPr id="76" name="直接连接符 75"/>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flipV="1">
            <a:off x="5317089" y="4200370"/>
            <a:ext cx="1717287" cy="154021"/>
            <a:chOff x="5250180" y="1414796"/>
            <a:chExt cx="1717287" cy="154021"/>
          </a:xfrm>
        </p:grpSpPr>
        <p:cxnSp>
          <p:nvCxnSpPr>
            <p:cNvPr id="82" name="直接连接符 81"/>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flipH="1">
            <a:off x="5263360" y="2972117"/>
            <a:ext cx="160519" cy="1323576"/>
            <a:chOff x="6791678" y="1612049"/>
            <a:chExt cx="160519" cy="1323576"/>
          </a:xfrm>
        </p:grpSpPr>
        <p:cxnSp>
          <p:nvCxnSpPr>
            <p:cNvPr id="88" name="直接连接符 87"/>
            <p:cNvCxnSpPr/>
            <p:nvPr/>
          </p:nvCxnSpPr>
          <p:spPr>
            <a:xfrm flipV="1">
              <a:off x="6791678" y="1763894"/>
              <a:ext cx="6219" cy="11717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6830348" y="1713279"/>
              <a:ext cx="6124" cy="1153705"/>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68836" y="1662665"/>
              <a:ext cx="6211" cy="1170156"/>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6907480" y="1612049"/>
              <a:ext cx="6142" cy="115720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6946355" y="1613701"/>
              <a:ext cx="5842" cy="1100708"/>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Single"/>
      </p:transition>
    </mc:Choice>
    <mc:Fallback xmlns="">
      <p:transition spd="slow" advClick="0" advTm="4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4607" y="172304"/>
            <a:ext cx="2090321" cy="46166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功能界面</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27024" y="1413299"/>
            <a:ext cx="3067894" cy="1938992"/>
          </a:xfrm>
          <a:prstGeom prst="rect">
            <a:avLst/>
          </a:prstGeom>
        </p:spPr>
        <p:txBody>
          <a:bodyPr wrap="square">
            <a:spAutoFit/>
          </a:bodyPr>
          <a:lstStyle/>
          <a:p>
            <a:r>
              <a:rPr lang="zh-CN" altLang="en-US" sz="6000" dirty="0" smtClean="0">
                <a:solidFill>
                  <a:schemeClr val="bg1">
                    <a:lumMod val="95000"/>
                  </a:schemeClr>
                </a:solidFill>
                <a:latin typeface="Segoe UI" panose="020B0502040204020203" pitchFamily="34" charset="0"/>
                <a:ea typeface="Segoe UI Symbol" panose="020B0502040204020203" pitchFamily="34" charset="0"/>
                <a:cs typeface="Segoe UI" panose="020B0502040204020203" pitchFamily="34" charset="0"/>
              </a:rPr>
              <a:t>消息</a:t>
            </a:r>
            <a:endParaRPr lang="en-US" altLang="zh-CN" sz="6000" dirty="0" smtClean="0">
              <a:solidFill>
                <a:schemeClr val="bg1">
                  <a:lumMod val="95000"/>
                </a:schemeClr>
              </a:solidFill>
              <a:latin typeface="Segoe UI" panose="020B0502040204020203" pitchFamily="34" charset="0"/>
              <a:ea typeface="Segoe UI Symbol" panose="020B0502040204020203" pitchFamily="34" charset="0"/>
              <a:cs typeface="Segoe UI" panose="020B0502040204020203" pitchFamily="34" charset="0"/>
            </a:endParaRPr>
          </a:p>
          <a:p>
            <a:r>
              <a:rPr lang="zh-CN" altLang="en-US" sz="6000" dirty="0" smtClean="0">
                <a:solidFill>
                  <a:schemeClr val="bg1">
                    <a:lumMod val="95000"/>
                  </a:schemeClr>
                </a:solidFill>
                <a:latin typeface="Segoe UI" panose="020B0502040204020203" pitchFamily="34" charset="0"/>
                <a:ea typeface="Segoe UI Symbol" panose="020B0502040204020203" pitchFamily="34" charset="0"/>
                <a:cs typeface="Segoe UI" panose="020B0502040204020203" pitchFamily="34" charset="0"/>
              </a:rPr>
              <a:t>接收</a:t>
            </a:r>
            <a:endParaRPr lang="en-US" altLang="zh-CN" sz="6000" dirty="0">
              <a:solidFill>
                <a:schemeClr val="bg1">
                  <a:lumMod val="95000"/>
                </a:schemeClr>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29" name="矩形 28"/>
          <p:cNvSpPr/>
          <p:nvPr/>
        </p:nvSpPr>
        <p:spPr>
          <a:xfrm>
            <a:off x="4144299" y="3177516"/>
            <a:ext cx="2160240" cy="954107"/>
          </a:xfrm>
          <a:prstGeom prst="rect">
            <a:avLst/>
          </a:prstGeom>
        </p:spPr>
        <p:txBody>
          <a:bodyPr wrap="square">
            <a:spAutoFit/>
          </a:bodyPr>
          <a:lstStyle/>
          <a:p>
            <a:pPr algn="ctr"/>
            <a:r>
              <a:rPr lang="zh-CN" altLang="en-US" sz="1400" dirty="0">
                <a:solidFill>
                  <a:schemeClr val="bg1"/>
                </a:solidFill>
                <a:latin typeface="Segoe UI" panose="020B0502040204020203" pitchFamily="34" charset="0"/>
                <a:cs typeface="Segoe UI" panose="020B0502040204020203" pitchFamily="34" charset="0"/>
              </a:rPr>
              <a:t>Although, you’re more than welcome to let me know if you use images for a website</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011" y="-13160775"/>
            <a:ext cx="2307600" cy="18505672"/>
          </a:xfrm>
          <a:prstGeom prst="rect">
            <a:avLst/>
          </a:prstGeom>
        </p:spPr>
      </p:pic>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719" y="0"/>
            <a:ext cx="8254011" cy="685318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434" y="717945"/>
            <a:ext cx="3041459" cy="5616000"/>
          </a:xfrm>
          <a:prstGeom prst="rect">
            <a:avLst/>
          </a:prstGeom>
        </p:spPr>
      </p:pic>
      <p:sp>
        <p:nvSpPr>
          <p:cNvPr id="12" name="矩形 11"/>
          <p:cNvSpPr/>
          <p:nvPr/>
        </p:nvSpPr>
        <p:spPr>
          <a:xfrm>
            <a:off x="936381" y="4131623"/>
            <a:ext cx="4513934" cy="1384995"/>
          </a:xfrm>
          <a:prstGeom prst="rect">
            <a:avLst/>
          </a:prstGeom>
        </p:spPr>
        <p:txBody>
          <a:bodyPr wrap="square">
            <a:spAutoFit/>
          </a:bodyPr>
          <a:lstStyle/>
          <a:p>
            <a:r>
              <a:rPr lang="zh-CN" altLang="en-US" sz="1400" dirty="0" smtClean="0">
                <a:solidFill>
                  <a:schemeClr val="bg1">
                    <a:lumMod val="75000"/>
                  </a:schemeClr>
                </a:solidFill>
                <a:latin typeface="Segoe UI" panose="020B0502040204020203" pitchFamily="34" charset="0"/>
                <a:cs typeface="Segoe UI" panose="020B0502040204020203" pitchFamily="34" charset="0"/>
              </a:rPr>
              <a:t>消息接收页通过上传用户地理位置，从而获得附近的文章，主要包括附近的热点，附近的推荐，附近的简书，外面的世界</a:t>
            </a:r>
            <a:r>
              <a:rPr lang="en-US" altLang="zh-CN" sz="1400" dirty="0" smtClean="0">
                <a:solidFill>
                  <a:schemeClr val="bg1">
                    <a:lumMod val="75000"/>
                  </a:schemeClr>
                </a:solidFill>
                <a:latin typeface="Segoe UI" panose="020B0502040204020203" pitchFamily="34" charset="0"/>
                <a:cs typeface="Segoe UI" panose="020B0502040204020203" pitchFamily="34" charset="0"/>
              </a:rPr>
              <a:t>4</a:t>
            </a:r>
            <a:r>
              <a:rPr lang="zh-CN" altLang="en-US" sz="1400" dirty="0" smtClean="0">
                <a:solidFill>
                  <a:schemeClr val="bg1">
                    <a:lumMod val="75000"/>
                  </a:schemeClr>
                </a:solidFill>
                <a:latin typeface="Segoe UI" panose="020B0502040204020203" pitchFamily="34" charset="0"/>
                <a:cs typeface="Segoe UI" panose="020B0502040204020203" pitchFamily="34" charset="0"/>
              </a:rPr>
              <a:t>大类。</a:t>
            </a:r>
            <a:endParaRPr lang="en-US" altLang="zh-CN" sz="1400" dirty="0" smtClean="0">
              <a:solidFill>
                <a:schemeClr val="bg1">
                  <a:lumMod val="75000"/>
                </a:schemeClr>
              </a:solidFill>
              <a:latin typeface="Segoe UI" panose="020B0502040204020203" pitchFamily="34" charset="0"/>
              <a:cs typeface="Segoe UI" panose="020B0502040204020203" pitchFamily="34" charset="0"/>
            </a:endParaRPr>
          </a:p>
          <a:p>
            <a:endParaRPr lang="en-US" altLang="zh-CN" sz="1400" dirty="0">
              <a:solidFill>
                <a:schemeClr val="bg1">
                  <a:lumMod val="75000"/>
                </a:schemeClr>
              </a:solidFill>
              <a:latin typeface="Segoe UI" panose="020B0502040204020203" pitchFamily="34" charset="0"/>
              <a:cs typeface="Segoe UI" panose="020B0502040204020203" pitchFamily="34" charset="0"/>
            </a:endParaRPr>
          </a:p>
          <a:p>
            <a:r>
              <a:rPr lang="zh-CN" altLang="en-US" sz="1400" dirty="0" smtClean="0">
                <a:solidFill>
                  <a:schemeClr val="bg1">
                    <a:lumMod val="75000"/>
                  </a:schemeClr>
                </a:solidFill>
                <a:latin typeface="Segoe UI" panose="020B0502040204020203" pitchFamily="34" charset="0"/>
                <a:cs typeface="Segoe UI" panose="020B0502040204020203" pitchFamily="34" charset="0"/>
              </a:rPr>
              <a:t>在</a:t>
            </a:r>
            <a:r>
              <a:rPr lang="en-US" altLang="zh-CN" sz="1400" dirty="0" smtClean="0">
                <a:solidFill>
                  <a:schemeClr val="bg1">
                    <a:lumMod val="75000"/>
                  </a:schemeClr>
                </a:solidFill>
                <a:latin typeface="Segoe UI" panose="020B0502040204020203" pitchFamily="34" charset="0"/>
                <a:cs typeface="Segoe UI" panose="020B0502040204020203" pitchFamily="34" charset="0"/>
              </a:rPr>
              <a:t>20</a:t>
            </a:r>
            <a:r>
              <a:rPr lang="zh-CN" altLang="en-US" sz="1400" dirty="0" smtClean="0">
                <a:solidFill>
                  <a:schemeClr val="bg1">
                    <a:lumMod val="75000"/>
                  </a:schemeClr>
                </a:solidFill>
                <a:latin typeface="Segoe UI" panose="020B0502040204020203" pitchFamily="34" charset="0"/>
                <a:cs typeface="Segoe UI" panose="020B0502040204020203" pitchFamily="34" charset="0"/>
              </a:rPr>
              <a:t>分钟内进入该页不会刷新，超时则会自动刷新，用户也可以自行下拉刷新。</a:t>
            </a:r>
            <a:endParaRPr lang="en-US" altLang="zh-CN" sz="1400" dirty="0">
              <a:solidFill>
                <a:schemeClr val="bg1">
                  <a:lumMod val="75000"/>
                </a:schemeClr>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8000" fill="hold"/>
                                        <p:tgtEl>
                                          <p:spTgt spid="15"/>
                                        </p:tgtEl>
                                        <p:attrNameLst>
                                          <p:attrName>ppt_x</p:attrName>
                                        </p:attrNameLst>
                                      </p:cBhvr>
                                      <p:tavLst>
                                        <p:tav tm="0">
                                          <p:val>
                                            <p:strVal val="#ppt_x"/>
                                          </p:val>
                                        </p:tav>
                                        <p:tav tm="100000">
                                          <p:val>
                                            <p:strVal val="#ppt_x"/>
                                          </p:val>
                                        </p:tav>
                                      </p:tavLst>
                                    </p:anim>
                                    <p:anim calcmode="lin" valueType="num">
                                      <p:cBhvr additive="base">
                                        <p:cTn id="8" dur="8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3944886" cy="6858000"/>
          </a:xfrm>
          <a:prstGeom prst="rect">
            <a:avLst/>
          </a:prstGeom>
          <a:solidFill>
            <a:srgbClr val="090D0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17284" y="172304"/>
            <a:ext cx="2144576" cy="46166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功能界面</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 name="直接连接符 2"/>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028603" y="1452922"/>
            <a:ext cx="2895395" cy="1446550"/>
          </a:xfrm>
          <a:prstGeom prst="rect">
            <a:avLst/>
          </a:prstGeom>
        </p:spPr>
        <p:txBody>
          <a:bodyPr wrap="square">
            <a:spAutoFit/>
          </a:bodyPr>
          <a:lstStyle/>
          <a:p>
            <a:pPr algn="r"/>
            <a:r>
              <a:rPr lang="zh-CN" altLang="en-US" sz="4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分类列表查看</a:t>
            </a:r>
            <a:endParaRPr lang="en-US" altLang="zh-CN" sz="4400" dirty="0">
              <a:solidFill>
                <a:srgbClr val="E0B07E"/>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8" name="矩形 7"/>
          <p:cNvSpPr/>
          <p:nvPr/>
        </p:nvSpPr>
        <p:spPr>
          <a:xfrm>
            <a:off x="4256238" y="3734757"/>
            <a:ext cx="3667760" cy="1169551"/>
          </a:xfrm>
          <a:prstGeom prst="rect">
            <a:avLst/>
          </a:prstGeom>
        </p:spPr>
        <p:txBody>
          <a:bodyPr wrap="square">
            <a:spAutoFit/>
          </a:bodyPr>
          <a:lstStyle/>
          <a:p>
            <a:pPr algn="r"/>
            <a:r>
              <a:rPr lang="zh-CN" altLang="en-US" sz="1400" dirty="0" smtClean="0">
                <a:solidFill>
                  <a:schemeClr val="bg1">
                    <a:lumMod val="95000"/>
                  </a:schemeClr>
                </a:solidFill>
                <a:latin typeface="Segoe UI" panose="020B0502040204020203" pitchFamily="34" charset="0"/>
                <a:cs typeface="Segoe UI" panose="020B0502040204020203" pitchFamily="34" charset="0"/>
              </a:rPr>
              <a:t>通过单击主页的分类栏，可以进入分类列表，消息在这里按照时间日期排序，用户可以一直操作加载更多以获得以往更多的文章内容</a:t>
            </a:r>
            <a:endParaRPr lang="en-US" altLang="zh-CN" sz="1400" dirty="0" smtClean="0">
              <a:solidFill>
                <a:schemeClr val="bg1">
                  <a:lumMod val="95000"/>
                </a:schemeClr>
              </a:solidFill>
              <a:latin typeface="Segoe UI" panose="020B0502040204020203" pitchFamily="34" charset="0"/>
              <a:cs typeface="Segoe UI" panose="020B0502040204020203" pitchFamily="34" charset="0"/>
            </a:endParaRPr>
          </a:p>
          <a:p>
            <a:pPr algn="r"/>
            <a:endParaRPr lang="en-US" altLang="zh-CN" sz="1400" dirty="0">
              <a:solidFill>
                <a:schemeClr val="bg1">
                  <a:lumMod val="95000"/>
                </a:schemeClr>
              </a:solidFill>
              <a:latin typeface="Segoe UI" panose="020B0502040204020203" pitchFamily="34" charset="0"/>
              <a:cs typeface="Segoe UI" panose="020B0502040204020203" pitchFamily="34" charset="0"/>
            </a:endParaRPr>
          </a:p>
          <a:p>
            <a:pPr algn="r"/>
            <a:r>
              <a:rPr lang="zh-CN" altLang="en-US" sz="1400" dirty="0" smtClean="0">
                <a:solidFill>
                  <a:schemeClr val="bg1">
                    <a:lumMod val="95000"/>
                  </a:schemeClr>
                </a:solidFill>
                <a:latin typeface="Segoe UI" panose="020B0502040204020203" pitchFamily="34" charset="0"/>
                <a:cs typeface="Segoe UI" panose="020B0502040204020203" pitchFamily="34" charset="0"/>
              </a:rPr>
              <a:t>不同的类别以不同的颜色区分</a:t>
            </a:r>
            <a:endParaRPr lang="zh-CN" altLang="en-US" sz="1400" dirty="0">
              <a:solidFill>
                <a:schemeClr val="bg1">
                  <a:lumMod val="95000"/>
                </a:schemeClr>
              </a:solidFill>
              <a:latin typeface="Segoe UI" panose="020B0502040204020203" pitchFamily="34" charset="0"/>
              <a:cs typeface="Segoe UI" panose="020B0502040204020203" pitchFamily="34" charset="0"/>
            </a:endParaRPr>
          </a:p>
        </p:txBody>
      </p:sp>
      <p:cxnSp>
        <p:nvCxnSpPr>
          <p:cNvPr id="9" name="直接连接符 8"/>
          <p:cNvCxnSpPr/>
          <p:nvPr/>
        </p:nvCxnSpPr>
        <p:spPr>
          <a:xfrm flipV="1">
            <a:off x="8149545" y="827009"/>
            <a:ext cx="0" cy="1182548"/>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8149545" y="2828194"/>
            <a:ext cx="0" cy="1182548"/>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8149545" y="5051698"/>
            <a:ext cx="0" cy="1182548"/>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279850" y="1175737"/>
            <a:ext cx="2672643" cy="646331"/>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主要以偏新闻，热点事件为主，项目初期可以派人专门编写以推送，后期主要整理用户发布热点</a:t>
            </a:r>
            <a:endParaRPr lang="zh-CN" altLang="en-US" sz="1200" dirty="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17" name="矩形 16"/>
          <p:cNvSpPr/>
          <p:nvPr/>
        </p:nvSpPr>
        <p:spPr>
          <a:xfrm>
            <a:off x="9282581" y="836848"/>
            <a:ext cx="1005403" cy="338554"/>
          </a:xfrm>
          <a:prstGeom prst="rect">
            <a:avLst/>
          </a:prstGeom>
        </p:spPr>
        <p:txBody>
          <a:bodyPr wrap="none">
            <a:spAutoFit/>
          </a:bodyPr>
          <a:lstStyle/>
          <a:p>
            <a:r>
              <a:rPr lang="zh-CN" altLang="en-US" sz="1600" b="1" dirty="0" smtClean="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附近热点</a:t>
            </a:r>
            <a:endParaRPr lang="zh-CN" altLang="en-US" sz="1600" b="1"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18" name="矩形 17"/>
          <p:cNvSpPr/>
          <p:nvPr/>
        </p:nvSpPr>
        <p:spPr>
          <a:xfrm>
            <a:off x="9269223" y="2487329"/>
            <a:ext cx="2672643" cy="646331"/>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推荐栏可以代替传统的传单，为了招揽人而发出的吆喝，用户可以在此栏发现商家的推荐以满足某项需求</a:t>
            </a:r>
            <a:endParaRPr lang="zh-CN" altLang="en-US" sz="1200" dirty="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19" name="矩形 18"/>
          <p:cNvSpPr/>
          <p:nvPr/>
        </p:nvSpPr>
        <p:spPr>
          <a:xfrm>
            <a:off x="9269224" y="2148440"/>
            <a:ext cx="1005403" cy="338554"/>
          </a:xfrm>
          <a:prstGeom prst="rect">
            <a:avLst/>
          </a:prstGeom>
        </p:spPr>
        <p:txBody>
          <a:bodyPr wrap="none">
            <a:spAutoFit/>
          </a:bodyPr>
          <a:lstStyle/>
          <a:p>
            <a:r>
              <a:rPr lang="zh-CN" altLang="en-US" sz="1600" b="1" dirty="0" smtClean="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附近推荐</a:t>
            </a:r>
            <a:endParaRPr lang="zh-CN" altLang="en-US" sz="1600" b="1"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20" name="矩形 19"/>
          <p:cNvSpPr/>
          <p:nvPr/>
        </p:nvSpPr>
        <p:spPr>
          <a:xfrm>
            <a:off x="9279850" y="3904369"/>
            <a:ext cx="2672643" cy="646331"/>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当用户发布一些非热点事件，关乎自己当时的感想时，此栏可以容纳这类文章</a:t>
            </a:r>
            <a:endParaRPr lang="zh-CN" altLang="en-US" sz="1200" dirty="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21" name="矩形 20"/>
          <p:cNvSpPr/>
          <p:nvPr/>
        </p:nvSpPr>
        <p:spPr>
          <a:xfrm>
            <a:off x="9279851" y="3565480"/>
            <a:ext cx="1005403" cy="338554"/>
          </a:xfrm>
          <a:prstGeom prst="rect">
            <a:avLst/>
          </a:prstGeom>
        </p:spPr>
        <p:txBody>
          <a:bodyPr wrap="none">
            <a:spAutoFit/>
          </a:bodyPr>
          <a:lstStyle/>
          <a:p>
            <a:r>
              <a:rPr lang="zh-CN" altLang="en-US" sz="1600" b="1" dirty="0" smtClean="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附近简书</a:t>
            </a:r>
            <a:endParaRPr lang="zh-CN" altLang="en-US" sz="1600" b="1"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56" y="853976"/>
            <a:ext cx="3024724" cy="584308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135" y="1613166"/>
            <a:ext cx="2282400" cy="40576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9197" y="842443"/>
            <a:ext cx="804039" cy="804039"/>
          </a:xfrm>
          <a:prstGeom prst="rect">
            <a:avLst/>
          </a:prstGeom>
        </p:spPr>
      </p:pic>
      <p:sp>
        <p:nvSpPr>
          <p:cNvPr id="26" name="矩形 25"/>
          <p:cNvSpPr/>
          <p:nvPr/>
        </p:nvSpPr>
        <p:spPr>
          <a:xfrm>
            <a:off x="9269223" y="5344015"/>
            <a:ext cx="2672643" cy="646331"/>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通过用户的定位，找出不在用户附近的文章已推送，为了让用户接受的信息更广而设计</a:t>
            </a:r>
            <a:endParaRPr lang="zh-CN" altLang="en-US" sz="1200" dirty="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27" name="矩形 26"/>
          <p:cNvSpPr/>
          <p:nvPr/>
        </p:nvSpPr>
        <p:spPr>
          <a:xfrm>
            <a:off x="9269224" y="5005126"/>
            <a:ext cx="1210588" cy="338554"/>
          </a:xfrm>
          <a:prstGeom prst="rect">
            <a:avLst/>
          </a:prstGeom>
        </p:spPr>
        <p:txBody>
          <a:bodyPr wrap="none">
            <a:spAutoFit/>
          </a:bodyPr>
          <a:lstStyle/>
          <a:p>
            <a:r>
              <a:rPr lang="zh-CN" altLang="en-US" sz="1600" b="1" dirty="0" smtClean="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外面的世界</a:t>
            </a:r>
            <a:endParaRPr lang="zh-CN" altLang="en-US" sz="1600" b="1"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6203" y="2317451"/>
            <a:ext cx="675923" cy="675923"/>
          </a:xfrm>
          <a:prstGeom prst="rect">
            <a:avLst/>
          </a:prstGeom>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203" y="3734757"/>
            <a:ext cx="659961" cy="659961"/>
          </a:xfrm>
          <a:prstGeom prst="rect">
            <a:avLst/>
          </a:prstGeom>
        </p:spPr>
      </p:pic>
      <p:pic>
        <p:nvPicPr>
          <p:cNvPr id="29" name="图片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8340" y="5051698"/>
            <a:ext cx="673428" cy="67342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3100" y="3838960"/>
            <a:ext cx="2991115" cy="2031325"/>
          </a:xfrm>
          <a:prstGeom prst="rect">
            <a:avLst/>
          </a:prstGeom>
        </p:spPr>
        <p:txBody>
          <a:bodyPr wrap="square">
            <a:spAutoFit/>
          </a:bodyPr>
          <a:lstStyle/>
          <a:p>
            <a:r>
              <a:rPr lang="zh-CN" altLang="en-US" sz="5400" dirty="0" smtClean="0">
                <a:solidFill>
                  <a:srgbClr val="E0B07E"/>
                </a:solidFill>
                <a:latin typeface="Segoe UI" panose="020B0502040204020203" pitchFamily="34" charset="0"/>
                <a:cs typeface="Segoe UI" panose="020B0502040204020203" pitchFamily="34" charset="0"/>
              </a:rPr>
              <a:t>消息详情</a:t>
            </a:r>
          </a:p>
          <a:p>
            <a:r>
              <a:rPr lang="zh-CN" altLang="en-US" sz="2400" dirty="0" smtClean="0">
                <a:solidFill>
                  <a:schemeClr val="bg1">
                    <a:lumMod val="95000"/>
                  </a:schemeClr>
                </a:solidFill>
                <a:latin typeface="Segoe UI" panose="020B0502040204020203" pitchFamily="34" charset="0"/>
                <a:cs typeface="Segoe UI" panose="020B0502040204020203" pitchFamily="34" charset="0"/>
              </a:rPr>
              <a:t>打开文章链接，</a:t>
            </a:r>
            <a:endParaRPr lang="en-US" altLang="zh-CN" sz="2400" dirty="0" smtClean="0">
              <a:solidFill>
                <a:schemeClr val="bg1">
                  <a:lumMod val="95000"/>
                </a:schemeClr>
              </a:solidFill>
              <a:latin typeface="Segoe UI" panose="020B0502040204020203" pitchFamily="34" charset="0"/>
              <a:cs typeface="Segoe UI" panose="020B0502040204020203" pitchFamily="34" charset="0"/>
            </a:endParaRPr>
          </a:p>
          <a:p>
            <a:r>
              <a:rPr lang="zh-CN" altLang="en-US" sz="2400" dirty="0" smtClean="0">
                <a:solidFill>
                  <a:schemeClr val="bg1">
                    <a:lumMod val="95000"/>
                  </a:schemeClr>
                </a:solidFill>
                <a:latin typeface="Segoe UI" panose="020B0502040204020203" pitchFamily="34" charset="0"/>
                <a:cs typeface="Segoe UI" panose="020B0502040204020203" pitchFamily="34" charset="0"/>
              </a:rPr>
              <a:t>加载</a:t>
            </a:r>
            <a:r>
              <a:rPr lang="en-US" altLang="zh-CN" sz="2400" dirty="0" smtClean="0">
                <a:solidFill>
                  <a:schemeClr val="bg1">
                    <a:lumMod val="95000"/>
                  </a:schemeClr>
                </a:solidFill>
                <a:latin typeface="Segoe UI" panose="020B0502040204020203" pitchFamily="34" charset="0"/>
                <a:cs typeface="Segoe UI" panose="020B0502040204020203" pitchFamily="34" charset="0"/>
              </a:rPr>
              <a:t>html</a:t>
            </a:r>
            <a:r>
              <a:rPr lang="zh-CN" altLang="en-US" sz="2400" dirty="0" smtClean="0">
                <a:solidFill>
                  <a:schemeClr val="bg1">
                    <a:lumMod val="95000"/>
                  </a:schemeClr>
                </a:solidFill>
                <a:latin typeface="Segoe UI" panose="020B0502040204020203" pitchFamily="34" charset="0"/>
                <a:cs typeface="Segoe UI" panose="020B0502040204020203" pitchFamily="34" charset="0"/>
              </a:rPr>
              <a:t>和对应</a:t>
            </a:r>
            <a:endParaRPr lang="en-US" altLang="zh-CN" sz="2400" dirty="0" smtClean="0">
              <a:solidFill>
                <a:schemeClr val="bg1">
                  <a:lumMod val="95000"/>
                </a:schemeClr>
              </a:solidFill>
              <a:latin typeface="Segoe UI" panose="020B0502040204020203" pitchFamily="34" charset="0"/>
              <a:cs typeface="Segoe UI" panose="020B0502040204020203" pitchFamily="34" charset="0"/>
            </a:endParaRPr>
          </a:p>
          <a:p>
            <a:r>
              <a:rPr lang="zh-CN" altLang="en-US" sz="2400" dirty="0" smtClean="0">
                <a:solidFill>
                  <a:schemeClr val="bg1">
                    <a:lumMod val="95000"/>
                  </a:schemeClr>
                </a:solidFill>
                <a:latin typeface="Segoe UI" panose="020B0502040204020203" pitchFamily="34" charset="0"/>
                <a:cs typeface="Segoe UI" panose="020B0502040204020203" pitchFamily="34" charset="0"/>
              </a:rPr>
              <a:t>的评论</a:t>
            </a:r>
            <a:endParaRPr lang="zh-CN" altLang="en-US" sz="2400" dirty="0">
              <a:solidFill>
                <a:schemeClr val="bg1">
                  <a:lumMod val="9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654608" y="172304"/>
            <a:ext cx="2007312" cy="46166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功能界面</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7" name="直接连接符 6"/>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983700" y="2972461"/>
            <a:ext cx="1320800" cy="1320800"/>
          </a:xfrm>
          <a:prstGeom prst="ellipse">
            <a:avLst/>
          </a:prstGeom>
          <a:solidFill>
            <a:schemeClr val="bg1">
              <a:lumMod val="6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488478" y="5201298"/>
            <a:ext cx="1320800" cy="1320800"/>
          </a:xfrm>
          <a:prstGeom prst="ellipse">
            <a:avLst/>
          </a:prstGeom>
          <a:solidFill>
            <a:srgbClr val="E0B07E">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602426" y="2364155"/>
            <a:ext cx="995680" cy="995680"/>
          </a:xfrm>
          <a:prstGeom prst="ellipse">
            <a:avLst/>
          </a:prstGeom>
          <a:solidFill>
            <a:schemeClr val="tx1">
              <a:lumMod val="50000"/>
              <a:lumOff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V="1">
            <a:off x="4644100" y="110466"/>
            <a:ext cx="0" cy="285496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148878" y="1492898"/>
            <a:ext cx="0" cy="3583355"/>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0100266" y="0"/>
            <a:ext cx="0" cy="224535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239558" y="0"/>
            <a:ext cx="0" cy="1427479"/>
          </a:xfrm>
          <a:prstGeom prst="line">
            <a:avLst/>
          </a:prstGeom>
          <a:ln>
            <a:gradFill flip="none" rotWithShape="1">
              <a:gsLst>
                <a:gs pos="38000">
                  <a:srgbClr val="E1E1E2">
                    <a:alpha val="55000"/>
                  </a:srgbClr>
                </a:gs>
                <a:gs pos="20000">
                  <a:schemeClr val="tx1">
                    <a:lumMod val="50000"/>
                    <a:lumOff val="50000"/>
                    <a:alpha val="68000"/>
                  </a:schemeClr>
                </a:gs>
                <a:gs pos="0">
                  <a:schemeClr val="accent1">
                    <a:lumMod val="5000"/>
                    <a:lumOff val="95000"/>
                  </a:schemeClr>
                </a:gs>
                <a:gs pos="85500">
                  <a:schemeClr val="tx1">
                    <a:lumMod val="65000"/>
                    <a:lumOff val="35000"/>
                    <a:alpha val="41000"/>
                  </a:schemeClr>
                </a:gs>
                <a:gs pos="71000">
                  <a:schemeClr val="bg1">
                    <a:lumMod val="75000"/>
                    <a:alpha val="33000"/>
                  </a:schemeClr>
                </a:gs>
                <a:gs pos="54000">
                  <a:schemeClr val="bg1">
                    <a:lumMod val="85000"/>
                    <a:alpha val="55000"/>
                  </a:schemeClr>
                </a:gs>
                <a:gs pos="0">
                  <a:srgbClr val="232524">
                    <a:alpha val="28000"/>
                  </a:srgbClr>
                </a:gs>
                <a:gs pos="99000">
                  <a:srgbClr val="2C2C2C">
                    <a:alpha val="43000"/>
                  </a:srgb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1293036" y="20281"/>
            <a:ext cx="0" cy="1771395"/>
          </a:xfrm>
          <a:prstGeom prst="line">
            <a:avLst/>
          </a:prstGeom>
          <a:ln>
            <a:gradFill flip="none" rotWithShape="1">
              <a:gsLst>
                <a:gs pos="38500">
                  <a:srgbClr val="E1E1E2">
                    <a:alpha val="32000"/>
                  </a:srgbClr>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alpha val="4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11086279" y="1848312"/>
            <a:ext cx="413513" cy="413513"/>
          </a:xfrm>
          <a:prstGeom prst="ellipse">
            <a:avLst/>
          </a:prstGeom>
          <a:solidFill>
            <a:srgbClr val="E0B0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6850" y="5354530"/>
            <a:ext cx="504056" cy="504056"/>
          </a:xfrm>
          <a:prstGeom prst="rect">
            <a:avLst/>
          </a:prstGeom>
        </p:spPr>
      </p:pic>
      <p:sp>
        <p:nvSpPr>
          <p:cNvPr id="34" name="矩形 33"/>
          <p:cNvSpPr/>
          <p:nvPr/>
        </p:nvSpPr>
        <p:spPr>
          <a:xfrm>
            <a:off x="4320934" y="3772226"/>
            <a:ext cx="646331" cy="369332"/>
          </a:xfrm>
          <a:prstGeom prst="rect">
            <a:avLst/>
          </a:prstGeom>
        </p:spPr>
        <p:txBody>
          <a:bodyPr wrap="none">
            <a:spAutoFit/>
          </a:bodyPr>
          <a:lstStyle/>
          <a:p>
            <a:r>
              <a:rPr lang="zh-CN" altLang="en-US" dirty="0">
                <a:solidFill>
                  <a:schemeClr val="bg1">
                    <a:lumMod val="95000"/>
                  </a:schemeClr>
                </a:solidFill>
                <a:latin typeface="Segoe UI" panose="020B0502040204020203" pitchFamily="34" charset="0"/>
                <a:cs typeface="Segoe UI" panose="020B0502040204020203" pitchFamily="34" charset="0"/>
              </a:rPr>
              <a:t>分享</a:t>
            </a:r>
            <a:endParaRPr lang="zh-CN" altLang="en-US" dirty="0"/>
          </a:p>
        </p:txBody>
      </p:sp>
      <p:sp>
        <p:nvSpPr>
          <p:cNvPr id="35" name="矩形 34"/>
          <p:cNvSpPr/>
          <p:nvPr/>
        </p:nvSpPr>
        <p:spPr>
          <a:xfrm>
            <a:off x="6833310" y="5974464"/>
            <a:ext cx="646331" cy="369332"/>
          </a:xfrm>
          <a:prstGeom prst="rect">
            <a:avLst/>
          </a:prstGeom>
        </p:spPr>
        <p:txBody>
          <a:bodyPr wrap="none">
            <a:spAutoFit/>
          </a:bodyPr>
          <a:lstStyle/>
          <a:p>
            <a:r>
              <a:rPr lang="zh-CN" altLang="en-US" dirty="0">
                <a:solidFill>
                  <a:schemeClr val="bg1">
                    <a:lumMod val="95000"/>
                  </a:schemeClr>
                </a:solidFill>
                <a:latin typeface="Segoe UI" panose="020B0502040204020203" pitchFamily="34" charset="0"/>
                <a:cs typeface="Segoe UI" panose="020B0502040204020203" pitchFamily="34" charset="0"/>
              </a:rPr>
              <a:t>评论</a:t>
            </a:r>
            <a:endParaRPr lang="zh-CN" altLang="en-US" dirty="0"/>
          </a:p>
        </p:txBody>
      </p:sp>
      <p:sp>
        <p:nvSpPr>
          <p:cNvPr id="36" name="矩形 35"/>
          <p:cNvSpPr/>
          <p:nvPr/>
        </p:nvSpPr>
        <p:spPr>
          <a:xfrm>
            <a:off x="9810394" y="2972461"/>
            <a:ext cx="646331" cy="369332"/>
          </a:xfrm>
          <a:prstGeom prst="rect">
            <a:avLst/>
          </a:prstGeom>
        </p:spPr>
        <p:txBody>
          <a:bodyPr wrap="none">
            <a:spAutoFit/>
          </a:bodyPr>
          <a:lstStyle/>
          <a:p>
            <a:r>
              <a:rPr lang="zh-CN" altLang="en-US" dirty="0">
                <a:solidFill>
                  <a:schemeClr val="bg1">
                    <a:lumMod val="95000"/>
                  </a:schemeClr>
                </a:solidFill>
                <a:latin typeface="Segoe UI" panose="020B0502040204020203" pitchFamily="34" charset="0"/>
                <a:cs typeface="Segoe UI" panose="020B0502040204020203" pitchFamily="34" charset="0"/>
              </a:rPr>
              <a:t>定位</a:t>
            </a:r>
            <a:endParaRPr lang="zh-CN" altLang="en-US" dirty="0"/>
          </a:p>
        </p:txBody>
      </p:sp>
      <p:sp>
        <p:nvSpPr>
          <p:cNvPr id="37" name="矩形 36"/>
          <p:cNvSpPr/>
          <p:nvPr/>
        </p:nvSpPr>
        <p:spPr>
          <a:xfrm>
            <a:off x="3505354" y="4776698"/>
            <a:ext cx="2367706" cy="892552"/>
          </a:xfrm>
          <a:prstGeom prst="rect">
            <a:avLst/>
          </a:prstGeom>
        </p:spPr>
        <p:txBody>
          <a:bodyPr wrap="square">
            <a:spAutoFit/>
          </a:bodyPr>
          <a:lstStyle/>
          <a:p>
            <a:pPr algn="ctr"/>
            <a:r>
              <a:rPr lang="zh-CN" altLang="en-US" sz="1400" b="1"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rPr>
              <a:t>分享到微信等</a:t>
            </a:r>
            <a:endParaRPr lang="en-US" altLang="zh-CN" sz="1400" b="1"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endParaRPr>
          </a:p>
          <a:p>
            <a:pPr algn="ctr"/>
            <a:r>
              <a:rPr lang="zh-CN" altLang="en-US" sz="1400" b="1"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rPr>
              <a:t>通信软件</a:t>
            </a:r>
            <a:endParaRPr lang="en-US" altLang="zh-CN" sz="1200"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endParaRPr>
          </a:p>
          <a:p>
            <a:pPr algn="ctr"/>
            <a:r>
              <a:rPr lang="zh-CN" altLang="en-US" sz="1200" dirty="0" smtClean="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rPr>
              <a:t>分享内容包括文章的标题和文章的链接地址</a:t>
            </a:r>
            <a:endParaRPr lang="zh-CN" altLang="en-US" sz="1200" dirty="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9" name="矩形 38"/>
          <p:cNvSpPr/>
          <p:nvPr/>
        </p:nvSpPr>
        <p:spPr>
          <a:xfrm>
            <a:off x="9175515" y="3619792"/>
            <a:ext cx="2078869" cy="861774"/>
          </a:xfrm>
          <a:prstGeom prst="rect">
            <a:avLst/>
          </a:prstGeom>
        </p:spPr>
        <p:txBody>
          <a:bodyPr wrap="square">
            <a:spAutoFit/>
          </a:bodyPr>
          <a:lstStyle/>
          <a:p>
            <a:pPr algn="ctr"/>
            <a:r>
              <a:rPr lang="zh-CN" altLang="en-US" sz="1400" b="1"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rPr>
              <a:t>定位 </a:t>
            </a:r>
            <a:endParaRPr lang="en-US" altLang="zh-CN" sz="1400" b="1" dirty="0">
              <a:solidFill>
                <a:srgbClr val="E0B07E"/>
              </a:solidFill>
              <a:latin typeface="Segoe UI" panose="020B0502040204020203" pitchFamily="34" charset="0"/>
              <a:ea typeface="微软雅黑" panose="020B0503020204020204" pitchFamily="34" charset="-122"/>
              <a:cs typeface="Segoe UI" panose="020B0502040204020203" pitchFamily="34" charset="0"/>
            </a:endParaRPr>
          </a:p>
          <a:p>
            <a:pPr algn="ctr"/>
            <a:r>
              <a:rPr lang="zh-CN" altLang="en-US" sz="1200" dirty="0" smtClean="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rPr>
              <a:t>点击定位按钮，会跳转到这篇文章对应的在地图中的位置</a:t>
            </a:r>
            <a:endParaRPr lang="zh-CN" altLang="en-US" sz="1200" dirty="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40" name="矩形 39"/>
          <p:cNvSpPr/>
          <p:nvPr/>
        </p:nvSpPr>
        <p:spPr>
          <a:xfrm>
            <a:off x="8028074" y="5572023"/>
            <a:ext cx="1574352" cy="861774"/>
          </a:xfrm>
          <a:prstGeom prst="rect">
            <a:avLst/>
          </a:prstGeom>
        </p:spPr>
        <p:txBody>
          <a:bodyPr wrap="square">
            <a:spAutoFit/>
          </a:bodyPr>
          <a:lstStyle/>
          <a:p>
            <a:pPr algn="ctr"/>
            <a:r>
              <a:rPr lang="zh-CN" altLang="en-US" sz="1400" b="1"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sym typeface="Segoe UI" panose="020B0502040204020203" pitchFamily="34" charset="0"/>
              </a:rPr>
              <a:t>发布评论</a:t>
            </a:r>
            <a:r>
              <a:rPr lang="zh-CN" altLang="en-US" sz="1400" b="1"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rPr>
              <a:t> </a:t>
            </a:r>
            <a:endParaRPr lang="en-US" altLang="zh-CN" sz="1400" b="1"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endParaRPr>
          </a:p>
          <a:p>
            <a:pPr algn="ctr"/>
            <a:r>
              <a:rPr lang="zh-CN" altLang="en-US" sz="1200" dirty="0" smtClean="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rPr>
              <a:t>用户登录后可以对当前查看的文章进行多次的评论</a:t>
            </a:r>
            <a:endParaRPr lang="zh-CN" altLang="en-US" sz="1200" dirty="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837" y="109953"/>
            <a:ext cx="2714981" cy="5244730"/>
          </a:xfrm>
          <a:prstGeom prst="rect">
            <a:avLst/>
          </a:prstGeom>
        </p:spPr>
      </p:pic>
      <p:sp>
        <p:nvSpPr>
          <p:cNvPr id="26" name="椭圆 25"/>
          <p:cNvSpPr/>
          <p:nvPr/>
        </p:nvSpPr>
        <p:spPr>
          <a:xfrm>
            <a:off x="5990638" y="1542756"/>
            <a:ext cx="497840" cy="497840"/>
          </a:xfrm>
          <a:prstGeom prst="ellipse">
            <a:avLst/>
          </a:prstGeom>
          <a:solidFill>
            <a:srgbClr val="E0B0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6467" y="798501"/>
            <a:ext cx="2052000" cy="364800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2644" y="2478653"/>
            <a:ext cx="493808" cy="49380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2470" y="3240980"/>
            <a:ext cx="471973" cy="47197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5611" y="172304"/>
            <a:ext cx="2231712" cy="46166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功能界面</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838960" y="2032000"/>
            <a:ext cx="2468880" cy="3870960"/>
          </a:xfrm>
          <a:prstGeom prst="rect">
            <a:avLst/>
          </a:prstGeom>
          <a:noFill/>
          <a:ln w="38100">
            <a:solidFill>
              <a:schemeClr val="bg1">
                <a:lumMod val="9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097520" y="2032000"/>
            <a:ext cx="2468880" cy="3870960"/>
          </a:xfrm>
          <a:prstGeom prst="rect">
            <a:avLst/>
          </a:prstGeom>
          <a:noFill/>
          <a:ln w="38100">
            <a:solidFill>
              <a:schemeClr val="bg1">
                <a:lumMod val="9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89227" y="3795600"/>
            <a:ext cx="1098378" cy="338554"/>
          </a:xfrm>
          <a:prstGeom prst="rect">
            <a:avLst/>
          </a:prstGeom>
        </p:spPr>
        <p:txBody>
          <a:bodyPr wrap="none">
            <a:spAutoFit/>
          </a:bodyPr>
          <a:lstStyle/>
          <a:p>
            <a:r>
              <a:rPr lang="zh-CN" altLang="en-US" sz="1600" dirty="0" smtClean="0">
                <a:solidFill>
                  <a:srgbClr val="E0B07E"/>
                </a:solidFill>
              </a:rPr>
              <a:t>  消息气泡</a:t>
            </a:r>
            <a:endParaRPr lang="zh-CN" altLang="en-US" sz="1600" dirty="0">
              <a:solidFill>
                <a:srgbClr val="E0B07E"/>
              </a:solidFill>
            </a:endParaRPr>
          </a:p>
        </p:txBody>
      </p:sp>
      <p:sp>
        <p:nvSpPr>
          <p:cNvPr id="13" name="矩形 12"/>
          <p:cNvSpPr/>
          <p:nvPr/>
        </p:nvSpPr>
        <p:spPr>
          <a:xfrm>
            <a:off x="2047420" y="4267429"/>
            <a:ext cx="1871760" cy="830997"/>
          </a:xfrm>
          <a:prstGeom prst="rect">
            <a:avLst/>
          </a:prstGeom>
        </p:spPr>
        <p:txBody>
          <a:bodyPr wrap="square">
            <a:spAutoFit/>
          </a:bodyPr>
          <a:lstStyle/>
          <a:p>
            <a:pPr algn="ctr"/>
            <a:r>
              <a:rPr lang="zh-CN" altLang="en-US" sz="1200" dirty="0" smtClean="0">
                <a:solidFill>
                  <a:schemeClr val="bg1">
                    <a:lumMod val="75000"/>
                  </a:schemeClr>
                </a:solidFill>
                <a:latin typeface="Segoe UI" panose="020B0502040204020203" pitchFamily="34" charset="0"/>
                <a:cs typeface="Segoe UI" panose="020B0502040204020203" pitchFamily="34" charset="0"/>
              </a:rPr>
              <a:t>附近的文章以气泡的形式呈现在地图上，包括文章标题和首图，直接明了的表示文章大意</a:t>
            </a:r>
            <a:endParaRPr lang="en-US" altLang="zh-CN" sz="1200" dirty="0">
              <a:solidFill>
                <a:schemeClr val="bg1">
                  <a:lumMod val="75000"/>
                </a:schemeClr>
              </a:solidFill>
              <a:latin typeface="Segoe UI" panose="020B0502040204020203" pitchFamily="34" charset="0"/>
              <a:cs typeface="Segoe UI" panose="020B0502040204020203" pitchFamily="34" charset="0"/>
            </a:endParaRPr>
          </a:p>
        </p:txBody>
      </p:sp>
      <p:sp>
        <p:nvSpPr>
          <p:cNvPr id="14" name="矩形 13"/>
          <p:cNvSpPr/>
          <p:nvPr/>
        </p:nvSpPr>
        <p:spPr>
          <a:xfrm>
            <a:off x="314158" y="1334481"/>
            <a:ext cx="800219" cy="1569660"/>
          </a:xfrm>
          <a:prstGeom prst="rect">
            <a:avLst/>
          </a:prstGeom>
        </p:spPr>
        <p:txBody>
          <a:bodyPr wrap="none">
            <a:spAutoFit/>
          </a:bodyPr>
          <a:lstStyle/>
          <a:p>
            <a:r>
              <a:rPr lang="zh-CN" altLang="en-US" sz="4800" dirty="0" smtClean="0">
                <a:solidFill>
                  <a:schemeClr val="bg2"/>
                </a:solidFill>
              </a:rPr>
              <a:t>发</a:t>
            </a:r>
            <a:endParaRPr lang="en-US" altLang="zh-CN" sz="4800" dirty="0" smtClean="0">
              <a:solidFill>
                <a:schemeClr val="bg2"/>
              </a:solidFill>
            </a:endParaRPr>
          </a:p>
          <a:p>
            <a:r>
              <a:rPr lang="zh-CN" altLang="en-US" sz="4800" dirty="0" smtClean="0">
                <a:solidFill>
                  <a:schemeClr val="bg2"/>
                </a:solidFill>
              </a:rPr>
              <a:t>现</a:t>
            </a:r>
            <a:endParaRPr lang="zh-CN" altLang="en-US" sz="4800" dirty="0">
              <a:solidFill>
                <a:schemeClr val="bg2"/>
              </a:solidFill>
            </a:endParaRPr>
          </a:p>
        </p:txBody>
      </p:sp>
      <p:sp>
        <p:nvSpPr>
          <p:cNvPr id="15" name="矩形 14"/>
          <p:cNvSpPr/>
          <p:nvPr/>
        </p:nvSpPr>
        <p:spPr>
          <a:xfrm>
            <a:off x="8438060" y="4267429"/>
            <a:ext cx="1871760" cy="646331"/>
          </a:xfrm>
          <a:prstGeom prst="rect">
            <a:avLst/>
          </a:prstGeom>
        </p:spPr>
        <p:txBody>
          <a:bodyPr wrap="square">
            <a:spAutoFit/>
          </a:bodyPr>
          <a:lstStyle/>
          <a:p>
            <a:pPr algn="ctr"/>
            <a:r>
              <a:rPr lang="zh-CN" altLang="en-US" sz="1200" dirty="0" smtClean="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点击换一批按钮，</a:t>
            </a:r>
            <a:r>
              <a:rPr lang="en-US" altLang="zh-CN" sz="1200" dirty="0" smtClean="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APP</a:t>
            </a:r>
            <a:r>
              <a:rPr lang="zh-CN" altLang="en-US" sz="1200" dirty="0" smtClean="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就会从服务器抓取宁外一些数据显示在地图上</a:t>
            </a:r>
            <a:endParaRPr lang="zh-CN" altLang="en-US" sz="1200" dirty="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16" name="矩形 15"/>
          <p:cNvSpPr/>
          <p:nvPr/>
        </p:nvSpPr>
        <p:spPr>
          <a:xfrm>
            <a:off x="8779867" y="3795600"/>
            <a:ext cx="1024639" cy="338554"/>
          </a:xfrm>
          <a:prstGeom prst="rect">
            <a:avLst/>
          </a:prstGeom>
        </p:spPr>
        <p:txBody>
          <a:bodyPr wrap="none">
            <a:spAutoFit/>
          </a:bodyPr>
          <a:lstStyle/>
          <a:p>
            <a:r>
              <a:rPr lang="zh-CN" altLang="en-US" sz="1600" dirty="0" smtClean="0">
                <a:solidFill>
                  <a:srgbClr val="E0B07E"/>
                </a:solidFill>
                <a:latin typeface="Segoe UI" panose="020B0502040204020203" pitchFamily="34" charset="0"/>
                <a:cs typeface="Segoe UI" panose="020B0502040204020203" pitchFamily="34" charset="0"/>
              </a:rPr>
              <a:t>    换一批</a:t>
            </a:r>
            <a:endParaRPr lang="zh-CN" altLang="en-US" sz="1600" dirty="0">
              <a:solidFill>
                <a:srgbClr val="E0B07E"/>
              </a:solidFill>
            </a:endParaRPr>
          </a:p>
        </p:txBody>
      </p:sp>
      <p:sp>
        <p:nvSpPr>
          <p:cNvPr id="17" name="矩形 16"/>
          <p:cNvSpPr/>
          <p:nvPr/>
        </p:nvSpPr>
        <p:spPr>
          <a:xfrm>
            <a:off x="8694640" y="688150"/>
            <a:ext cx="1871760" cy="646331"/>
          </a:xfrm>
          <a:prstGeom prst="rect">
            <a:avLst/>
          </a:prstGeom>
        </p:spPr>
        <p:txBody>
          <a:bodyPr wrap="square">
            <a:spAutoFit/>
          </a:bodyPr>
          <a:lstStyle/>
          <a:p>
            <a:pPr algn="ctr"/>
            <a:r>
              <a:rPr lang="zh-CN" altLang="en-US" sz="1200" dirty="0" smtClean="0">
                <a:solidFill>
                  <a:schemeClr val="bg1">
                    <a:lumMod val="65000"/>
                  </a:schemeClr>
                </a:solidFill>
                <a:latin typeface="Segoe UI" panose="020B0502040204020203" pitchFamily="34" charset="0"/>
                <a:cs typeface="Segoe UI" panose="020B0502040204020203" pitchFamily="34" charset="0"/>
              </a:rPr>
              <a:t>该功能界面可以由用户主动打开，也可以在消息详情页中跳转至此</a:t>
            </a:r>
            <a:endParaRPr lang="zh-CN" altLang="en-US" sz="1200" dirty="0">
              <a:solidFill>
                <a:schemeClr val="bg1">
                  <a:lumMod val="65000"/>
                </a:schemeClr>
              </a:solidFill>
              <a:latin typeface="Segoe UI" panose="020B0502040204020203" pitchFamily="34" charset="0"/>
              <a:cs typeface="Segoe UI" panose="020B0502040204020203" pitchFamily="34" charset="0"/>
            </a:endParaRPr>
          </a:p>
        </p:txBody>
      </p:sp>
      <p:cxnSp>
        <p:nvCxnSpPr>
          <p:cNvPr id="18" name="直接连接符 17"/>
          <p:cNvCxnSpPr/>
          <p:nvPr/>
        </p:nvCxnSpPr>
        <p:spPr>
          <a:xfrm>
            <a:off x="2237640" y="3427038"/>
            <a:ext cx="14860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588959" y="3427038"/>
            <a:ext cx="14860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240" y="408170"/>
            <a:ext cx="3127519" cy="604166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307" y="1212980"/>
            <a:ext cx="2402882" cy="4149362"/>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8774" y="2586648"/>
            <a:ext cx="663732" cy="663732"/>
          </a:xfrm>
          <a:prstGeom prst="rect">
            <a:avLst/>
          </a:prstGeom>
        </p:spPr>
      </p:pic>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9809" y="2690965"/>
            <a:ext cx="608261" cy="51114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4608" y="172304"/>
            <a:ext cx="2007312" cy="46166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功能界面</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38704" y="1392286"/>
            <a:ext cx="2937936" cy="461665"/>
          </a:xfrm>
          <a:prstGeom prst="rect">
            <a:avLst/>
          </a:prstGeom>
        </p:spPr>
        <p:txBody>
          <a:bodyPr wrap="square">
            <a:spAutoFit/>
          </a:bodyPr>
          <a:lstStyle/>
          <a:p>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记录</a:t>
            </a:r>
            <a:endPar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12" name="矩形 11"/>
          <p:cNvSpPr/>
          <p:nvPr/>
        </p:nvSpPr>
        <p:spPr>
          <a:xfrm>
            <a:off x="5738704" y="2583844"/>
            <a:ext cx="5213776" cy="1200329"/>
          </a:xfrm>
          <a:prstGeom prst="rect">
            <a:avLst/>
          </a:prstGeom>
        </p:spPr>
        <p:txBody>
          <a:bodyPr wrap="square">
            <a:spAutoFit/>
          </a:bodyPr>
          <a:lstStyle/>
          <a:p>
            <a:r>
              <a:rPr lang="zh-CN" altLang="en-US" sz="1200" dirty="0" smtClean="0">
                <a:solidFill>
                  <a:schemeClr val="bg1">
                    <a:lumMod val="85000"/>
                  </a:schemeClr>
                </a:solidFill>
                <a:latin typeface="Segoe UI" panose="020B0502040204020203" pitchFamily="34" charset="0"/>
                <a:cs typeface="Segoe UI" panose="020B0502040204020203" pitchFamily="34" charset="0"/>
              </a:rPr>
              <a:t>提醒：</a:t>
            </a:r>
            <a:endParaRPr lang="en-US" altLang="zh-CN" sz="1200" dirty="0" smtClean="0">
              <a:solidFill>
                <a:schemeClr val="bg1">
                  <a:lumMod val="85000"/>
                </a:schemeClr>
              </a:solidFill>
              <a:latin typeface="Segoe UI" panose="020B0502040204020203" pitchFamily="34" charset="0"/>
              <a:cs typeface="Segoe UI" panose="020B0502040204020203" pitchFamily="34" charset="0"/>
            </a:endParaRPr>
          </a:p>
          <a:p>
            <a:r>
              <a:rPr lang="zh-CN" altLang="en-US" sz="1200" dirty="0" smtClean="0">
                <a:solidFill>
                  <a:schemeClr val="bg1">
                    <a:lumMod val="85000"/>
                  </a:schemeClr>
                </a:solidFill>
                <a:latin typeface="Segoe UI" panose="020B0502040204020203" pitchFamily="34" charset="0"/>
                <a:cs typeface="Segoe UI" panose="020B0502040204020203" pitchFamily="34" charset="0"/>
              </a:rPr>
              <a:t>当有网页评论了用户的文章，导航栏的评论图标会显示小红点，以提醒用户有未读的评论</a:t>
            </a:r>
            <a:endParaRPr lang="en-US" altLang="zh-CN" sz="1200" dirty="0" smtClean="0">
              <a:solidFill>
                <a:schemeClr val="bg1">
                  <a:lumMod val="85000"/>
                </a:schemeClr>
              </a:solidFill>
              <a:latin typeface="Segoe UI" panose="020B0502040204020203" pitchFamily="34" charset="0"/>
              <a:cs typeface="Segoe UI" panose="020B0502040204020203" pitchFamily="34" charset="0"/>
            </a:endParaRPr>
          </a:p>
          <a:p>
            <a:endParaRPr lang="en-US" altLang="zh-CN" sz="1200" dirty="0" smtClean="0">
              <a:solidFill>
                <a:schemeClr val="bg1">
                  <a:lumMod val="85000"/>
                </a:schemeClr>
              </a:solidFill>
              <a:latin typeface="Segoe UI" panose="020B0502040204020203" pitchFamily="34" charset="0"/>
              <a:cs typeface="Segoe UI" panose="020B0502040204020203" pitchFamily="34" charset="0"/>
            </a:endParaRPr>
          </a:p>
          <a:p>
            <a:r>
              <a:rPr lang="zh-CN" altLang="en-US" sz="1200" dirty="0" smtClean="0">
                <a:solidFill>
                  <a:schemeClr val="bg1">
                    <a:lumMod val="85000"/>
                  </a:schemeClr>
                </a:solidFill>
                <a:latin typeface="Segoe UI" panose="020B0502040204020203" pitchFamily="34" charset="0"/>
                <a:cs typeface="Segoe UI" panose="020B0502040204020203" pitchFamily="34" charset="0"/>
              </a:rPr>
              <a:t>删除：</a:t>
            </a:r>
            <a:endParaRPr lang="en-US" altLang="zh-CN" sz="1200" dirty="0" smtClean="0">
              <a:solidFill>
                <a:schemeClr val="bg1">
                  <a:lumMod val="85000"/>
                </a:schemeClr>
              </a:solidFill>
              <a:latin typeface="Segoe UI" panose="020B0502040204020203" pitchFamily="34" charset="0"/>
              <a:cs typeface="Segoe UI" panose="020B0502040204020203" pitchFamily="34" charset="0"/>
            </a:endParaRPr>
          </a:p>
          <a:p>
            <a:r>
              <a:rPr lang="zh-CN" altLang="en-US" sz="1200" dirty="0" smtClean="0">
                <a:solidFill>
                  <a:schemeClr val="bg1">
                    <a:lumMod val="85000"/>
                  </a:schemeClr>
                </a:solidFill>
                <a:latin typeface="Segoe UI" panose="020B0502040204020203" pitchFamily="34" charset="0"/>
                <a:cs typeface="Segoe UI" panose="020B0502040204020203" pitchFamily="34" charset="0"/>
              </a:rPr>
              <a:t>滑动选择项即可删除</a:t>
            </a:r>
            <a:endParaRPr lang="zh-CN" altLang="en-US" sz="1200" dirty="0">
              <a:solidFill>
                <a:schemeClr val="bg1">
                  <a:lumMod val="85000"/>
                </a:schemeClr>
              </a:solidFill>
              <a:latin typeface="Segoe UI" panose="020B0502040204020203" pitchFamily="34" charset="0"/>
              <a:cs typeface="Segoe UI" panose="020B0502040204020203" pitchFamily="34" charset="0"/>
            </a:endParaRPr>
          </a:p>
        </p:txBody>
      </p:sp>
      <p:sp>
        <p:nvSpPr>
          <p:cNvPr id="13" name="矩形 12"/>
          <p:cNvSpPr/>
          <p:nvPr/>
        </p:nvSpPr>
        <p:spPr>
          <a:xfrm>
            <a:off x="5738704" y="1841559"/>
            <a:ext cx="3679616" cy="461665"/>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cs typeface="Segoe UI" panose="020B0502040204020203" pitchFamily="34" charset="0"/>
              </a:rPr>
              <a:t>用户可以查看自己曾经发布过的所有文章和没有完成的文章</a:t>
            </a:r>
            <a:endParaRPr lang="zh-CN" altLang="en-US" sz="1200" dirty="0">
              <a:solidFill>
                <a:schemeClr val="bg1">
                  <a:lumMod val="75000"/>
                </a:schemeClr>
              </a:solidFill>
              <a:latin typeface="Segoe UI" panose="020B0502040204020203" pitchFamily="34" charset="0"/>
              <a:cs typeface="Segoe UI" panose="020B0502040204020203" pitchFamily="34" charset="0"/>
            </a:endParaRPr>
          </a:p>
        </p:txBody>
      </p:sp>
      <p:sp>
        <p:nvSpPr>
          <p:cNvPr id="14" name="矩形 13"/>
          <p:cNvSpPr/>
          <p:nvPr/>
        </p:nvSpPr>
        <p:spPr>
          <a:xfrm>
            <a:off x="5852160" y="2310375"/>
            <a:ext cx="1726352" cy="152400"/>
          </a:xfrm>
          <a:prstGeom prst="rect">
            <a:avLst/>
          </a:prstGeom>
          <a:solidFill>
            <a:srgbClr val="E0B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491686" y="4002613"/>
            <a:ext cx="4663864" cy="492443"/>
          </a:xfrm>
          <a:prstGeom prst="rect">
            <a:avLst/>
          </a:prstGeom>
        </p:spPr>
        <p:txBody>
          <a:bodyPr wrap="square">
            <a:spAutoFit/>
          </a:bodyPr>
          <a:lstStyle/>
          <a:p>
            <a:r>
              <a:rPr lang="zh-CN" altLang="en-US" sz="1400" b="1"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rPr>
              <a:t>我的评论 </a:t>
            </a:r>
            <a:r>
              <a:rPr lang="zh-CN" altLang="en-US" sz="1200" dirty="0" smtClean="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rPr>
              <a:t>点击进入评论历史，可以查看到所有的评论，评论存在数据库中以避免多次向服务器获取</a:t>
            </a:r>
            <a:endParaRPr lang="zh-CN" altLang="en-US" sz="1200" dirty="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22" name="矩形 21"/>
          <p:cNvSpPr/>
          <p:nvPr/>
        </p:nvSpPr>
        <p:spPr>
          <a:xfrm>
            <a:off x="6491686" y="4906853"/>
            <a:ext cx="5060234" cy="677108"/>
          </a:xfrm>
          <a:prstGeom prst="rect">
            <a:avLst/>
          </a:prstGeom>
        </p:spPr>
        <p:txBody>
          <a:bodyPr wrap="square">
            <a:spAutoFit/>
          </a:bodyPr>
          <a:lstStyle/>
          <a:p>
            <a:r>
              <a:rPr lang="zh-CN" altLang="en-US" sz="1400" b="1"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rPr>
              <a:t>新评论</a:t>
            </a:r>
            <a:r>
              <a:rPr lang="zh-CN" altLang="en-US" sz="1200"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rPr>
              <a:t> </a:t>
            </a:r>
            <a:r>
              <a:rPr lang="zh-CN" altLang="en-US" sz="1200" dirty="0" smtClean="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rPr>
              <a:t>当有网友对用户发表的文章进行评论后，当用户再次进入记录界面，就可以看见评论上有小红点以提示有未读评论，打开后向服务器获取最新评论即可</a:t>
            </a:r>
            <a:endParaRPr lang="zh-CN" altLang="en-US" sz="1200" dirty="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23" name="矩形 22"/>
          <p:cNvSpPr/>
          <p:nvPr/>
        </p:nvSpPr>
        <p:spPr>
          <a:xfrm>
            <a:off x="6491686" y="5798551"/>
            <a:ext cx="4677900" cy="492443"/>
          </a:xfrm>
          <a:prstGeom prst="rect">
            <a:avLst/>
          </a:prstGeom>
        </p:spPr>
        <p:txBody>
          <a:bodyPr wrap="square">
            <a:spAutoFit/>
          </a:bodyPr>
          <a:lstStyle/>
          <a:p>
            <a:r>
              <a:rPr lang="zh-CN" altLang="en-US" sz="1400" b="1" dirty="0" smtClean="0">
                <a:solidFill>
                  <a:srgbClr val="E0B07E"/>
                </a:solidFill>
                <a:latin typeface="Segoe UI" panose="020B0502040204020203" pitchFamily="34" charset="0"/>
                <a:ea typeface="微软雅黑" panose="020B0503020204020204" pitchFamily="34" charset="-122"/>
                <a:cs typeface="Segoe UI" panose="020B0502040204020203" pitchFamily="34" charset="0"/>
              </a:rPr>
              <a:t>编辑文章</a:t>
            </a:r>
            <a:r>
              <a:rPr lang="zh-CN" altLang="en-US" sz="1200" dirty="0" smtClean="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rPr>
              <a:t> 该功能按钮在主界面的导航栏均可看见，以此方便用户进入应用后立即进行编辑</a:t>
            </a:r>
            <a:endParaRPr lang="zh-CN" altLang="en-US" sz="1200" dirty="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endParaRPr>
          </a:p>
        </p:txBody>
      </p:sp>
      <p:grpSp>
        <p:nvGrpSpPr>
          <p:cNvPr id="26" name="组合 25"/>
          <p:cNvGrpSpPr/>
          <p:nvPr/>
        </p:nvGrpSpPr>
        <p:grpSpPr>
          <a:xfrm>
            <a:off x="1384519" y="816798"/>
            <a:ext cx="3125087" cy="6041202"/>
            <a:chOff x="1315008" y="982012"/>
            <a:chExt cx="3125087" cy="6041202"/>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008" y="982012"/>
              <a:ext cx="3125087" cy="6041202"/>
            </a:xfrm>
            <a:prstGeom prst="rect">
              <a:avLst/>
            </a:prstGeom>
          </p:spPr>
        </p:pic>
        <p:pic>
          <p:nvPicPr>
            <p:cNvPr id="25" name="图片 24"/>
            <p:cNvPicPr>
              <a:picLocks noChangeAspect="1"/>
            </p:cNvPicPr>
            <p:nvPr/>
          </p:nvPicPr>
          <p:blipFill rotWithShape="1">
            <a:blip r:embed="rId3" cstate="print">
              <a:extLst>
                <a:ext uri="{28A0092B-C50C-407E-A947-70E740481C1C}">
                  <a14:useLocalDpi xmlns:a14="http://schemas.microsoft.com/office/drawing/2010/main" val="0"/>
                </a:ext>
              </a:extLst>
            </a:blip>
            <a:srcRect l="29790" r="33718"/>
            <a:stretch>
              <a:fillRect/>
            </a:stretch>
          </p:blipFill>
          <p:spPr>
            <a:xfrm>
              <a:off x="1705243" y="1796212"/>
              <a:ext cx="2344616" cy="4106459"/>
            </a:xfrm>
            <a:prstGeom prst="rect">
              <a:avLst/>
            </a:prstGeom>
          </p:spPr>
        </p:pic>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5423" y="1623119"/>
            <a:ext cx="2354400" cy="4185601"/>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9000" y="4810624"/>
            <a:ext cx="684900" cy="6849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0046" y="4050666"/>
            <a:ext cx="493797" cy="493797"/>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8704" y="5690100"/>
            <a:ext cx="600894" cy="60089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173" y="1218820"/>
            <a:ext cx="2392151" cy="4140000"/>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240" y="408170"/>
            <a:ext cx="3127519" cy="6041660"/>
          </a:xfrm>
          <a:prstGeom prst="rect">
            <a:avLst/>
          </a:prstGeom>
        </p:spPr>
      </p:pic>
      <p:sp>
        <p:nvSpPr>
          <p:cNvPr id="4" name="文本框 3"/>
          <p:cNvSpPr txBox="1"/>
          <p:nvPr/>
        </p:nvSpPr>
        <p:spPr>
          <a:xfrm>
            <a:off x="654608" y="172304"/>
            <a:ext cx="2007312" cy="46166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功能界面</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6562090" y="1831340"/>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807252" y="3178698"/>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495760" y="1521452"/>
            <a:ext cx="1005403" cy="338554"/>
          </a:xfrm>
          <a:prstGeom prst="rect">
            <a:avLst/>
          </a:prstGeom>
        </p:spPr>
        <p:txBody>
          <a:bodyPr wrap="none">
            <a:spAutoFit/>
          </a:bodyPr>
          <a:lstStyle/>
          <a:p>
            <a:r>
              <a:rPr lang="zh-CN" altLang="en-US" sz="1600" dirty="0" smtClean="0">
                <a:solidFill>
                  <a:srgbClr val="E0B07E"/>
                </a:solidFill>
                <a:latin typeface="Segoe UI" panose="020B0502040204020203" pitchFamily="34" charset="0"/>
                <a:cs typeface="Segoe UI" panose="020B0502040204020203" pitchFamily="34" charset="0"/>
              </a:rPr>
              <a:t>用户资料</a:t>
            </a:r>
            <a:endParaRPr lang="zh-CN" altLang="en-US" sz="1600" dirty="0">
              <a:solidFill>
                <a:srgbClr val="E0B07E"/>
              </a:solidFill>
            </a:endParaRPr>
          </a:p>
        </p:txBody>
      </p:sp>
      <p:sp>
        <p:nvSpPr>
          <p:cNvPr id="26" name="矩形 25"/>
          <p:cNvSpPr/>
          <p:nvPr/>
        </p:nvSpPr>
        <p:spPr>
          <a:xfrm>
            <a:off x="7495760" y="1902064"/>
            <a:ext cx="3771680" cy="461665"/>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cs typeface="Segoe UI" panose="020B0502040204020203" pitchFamily="34" charset="0"/>
              </a:rPr>
              <a:t>点击用户资料，可以修改用户的头像，昵称，并立即在界面显示出来</a:t>
            </a:r>
            <a:endParaRPr lang="en-US" altLang="zh-CN" sz="1200" dirty="0">
              <a:solidFill>
                <a:schemeClr val="bg1">
                  <a:lumMod val="75000"/>
                </a:schemeClr>
              </a:solidFill>
              <a:latin typeface="Segoe UI" panose="020B0502040204020203" pitchFamily="34" charset="0"/>
              <a:cs typeface="Segoe UI" panose="020B0502040204020203" pitchFamily="34" charset="0"/>
            </a:endParaRPr>
          </a:p>
        </p:txBody>
      </p:sp>
      <p:sp>
        <p:nvSpPr>
          <p:cNvPr id="27" name="矩形 26"/>
          <p:cNvSpPr/>
          <p:nvPr/>
        </p:nvSpPr>
        <p:spPr>
          <a:xfrm>
            <a:off x="7548862" y="2880687"/>
            <a:ext cx="1005403" cy="338554"/>
          </a:xfrm>
          <a:prstGeom prst="rect">
            <a:avLst/>
          </a:prstGeom>
        </p:spPr>
        <p:txBody>
          <a:bodyPr wrap="none">
            <a:spAutoFit/>
          </a:bodyPr>
          <a:lstStyle/>
          <a:p>
            <a:r>
              <a:rPr lang="zh-CN" altLang="en-US" sz="1600" dirty="0" smtClean="0">
                <a:solidFill>
                  <a:srgbClr val="E0B07E"/>
                </a:solidFill>
              </a:rPr>
              <a:t>推送开关</a:t>
            </a:r>
            <a:endParaRPr lang="zh-CN" altLang="en-US" sz="1600" dirty="0">
              <a:solidFill>
                <a:srgbClr val="E0B07E"/>
              </a:solidFill>
            </a:endParaRPr>
          </a:p>
        </p:txBody>
      </p:sp>
      <p:sp>
        <p:nvSpPr>
          <p:cNvPr id="28" name="矩形 27"/>
          <p:cNvSpPr/>
          <p:nvPr/>
        </p:nvSpPr>
        <p:spPr>
          <a:xfrm>
            <a:off x="7577179" y="3211524"/>
            <a:ext cx="3771680" cy="461665"/>
          </a:xfrm>
          <a:prstGeom prst="rect">
            <a:avLst/>
          </a:prstGeom>
        </p:spPr>
        <p:txBody>
          <a:bodyPr wrap="square">
            <a:spAutoFit/>
          </a:bodyPr>
          <a:lstStyle/>
          <a:p>
            <a:r>
              <a:rPr lang="en-US" altLang="zh-CN" sz="1200" dirty="0" smtClean="0">
                <a:solidFill>
                  <a:schemeClr val="bg1">
                    <a:lumMod val="75000"/>
                  </a:schemeClr>
                </a:solidFill>
                <a:latin typeface="Segoe UI" panose="020B0502040204020203" pitchFamily="34" charset="0"/>
                <a:cs typeface="Segoe UI" panose="020B0502040204020203" pitchFamily="34" charset="0"/>
              </a:rPr>
              <a:t>APP</a:t>
            </a:r>
            <a:r>
              <a:rPr lang="zh-CN" altLang="en-US" sz="1200" dirty="0" smtClean="0">
                <a:solidFill>
                  <a:schemeClr val="bg1">
                    <a:lumMod val="75000"/>
                  </a:schemeClr>
                </a:solidFill>
                <a:latin typeface="Segoe UI" panose="020B0502040204020203" pitchFamily="34" charset="0"/>
                <a:cs typeface="Segoe UI" panose="020B0502040204020203" pitchFamily="34" charset="0"/>
              </a:rPr>
              <a:t>有定时推送服务，在每天的中午</a:t>
            </a:r>
            <a:r>
              <a:rPr lang="en-US" altLang="zh-CN" sz="1200" dirty="0" smtClean="0">
                <a:solidFill>
                  <a:schemeClr val="bg1">
                    <a:lumMod val="75000"/>
                  </a:schemeClr>
                </a:solidFill>
                <a:latin typeface="Segoe UI" panose="020B0502040204020203" pitchFamily="34" charset="0"/>
                <a:cs typeface="Segoe UI" panose="020B0502040204020203" pitchFamily="34" charset="0"/>
              </a:rPr>
              <a:t>12</a:t>
            </a:r>
            <a:r>
              <a:rPr lang="zh-CN" altLang="en-US" sz="1200" dirty="0" smtClean="0">
                <a:solidFill>
                  <a:schemeClr val="bg1">
                    <a:lumMod val="75000"/>
                  </a:schemeClr>
                </a:solidFill>
                <a:latin typeface="Segoe UI" panose="020B0502040204020203" pitchFamily="34" charset="0"/>
                <a:cs typeface="Segoe UI" panose="020B0502040204020203" pitchFamily="34" charset="0"/>
              </a:rPr>
              <a:t>点和下午</a:t>
            </a:r>
            <a:r>
              <a:rPr lang="en-US" altLang="zh-CN" sz="1200" dirty="0" smtClean="0">
                <a:solidFill>
                  <a:schemeClr val="bg1">
                    <a:lumMod val="75000"/>
                  </a:schemeClr>
                </a:solidFill>
                <a:latin typeface="Segoe UI" panose="020B0502040204020203" pitchFamily="34" charset="0"/>
                <a:cs typeface="Segoe UI" panose="020B0502040204020203" pitchFamily="34" charset="0"/>
              </a:rPr>
              <a:t>6</a:t>
            </a:r>
            <a:r>
              <a:rPr lang="zh-CN" altLang="en-US" sz="1200" dirty="0" smtClean="0">
                <a:solidFill>
                  <a:schemeClr val="bg1">
                    <a:lumMod val="75000"/>
                  </a:schemeClr>
                </a:solidFill>
                <a:latin typeface="Segoe UI" panose="020B0502040204020203" pitchFamily="34" charset="0"/>
                <a:cs typeface="Segoe UI" panose="020B0502040204020203" pitchFamily="34" charset="0"/>
              </a:rPr>
              <a:t>点，这两个时间推送最新的两篇文章</a:t>
            </a:r>
            <a:r>
              <a:rPr lang="zh-CN" altLang="en-US" sz="1200" dirty="0">
                <a:solidFill>
                  <a:schemeClr val="bg1">
                    <a:lumMod val="75000"/>
                  </a:schemeClr>
                </a:solidFill>
                <a:latin typeface="Segoe UI" panose="020B0502040204020203" pitchFamily="34" charset="0"/>
                <a:cs typeface="Segoe UI" panose="020B0502040204020203" pitchFamily="34" charset="0"/>
              </a:rPr>
              <a:t> </a:t>
            </a:r>
            <a:endParaRPr lang="en-US" altLang="zh-CN" sz="1200" dirty="0">
              <a:solidFill>
                <a:schemeClr val="bg1">
                  <a:lumMod val="75000"/>
                </a:schemeClr>
              </a:solidFill>
              <a:latin typeface="Segoe UI" panose="020B0502040204020203" pitchFamily="34" charset="0"/>
              <a:cs typeface="Segoe UI" panose="020B0502040204020203" pitchFamily="34" charset="0"/>
            </a:endParaRPr>
          </a:p>
        </p:txBody>
      </p:sp>
      <p:sp>
        <p:nvSpPr>
          <p:cNvPr id="32" name="椭圆 31"/>
          <p:cNvSpPr/>
          <p:nvPr/>
        </p:nvSpPr>
        <p:spPr>
          <a:xfrm>
            <a:off x="5163752" y="2771851"/>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379720" y="3972916"/>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89696" y="2638486"/>
            <a:ext cx="1005403" cy="338554"/>
          </a:xfrm>
          <a:prstGeom prst="rect">
            <a:avLst/>
          </a:prstGeom>
        </p:spPr>
        <p:txBody>
          <a:bodyPr wrap="none">
            <a:spAutoFit/>
          </a:bodyPr>
          <a:lstStyle/>
          <a:p>
            <a:r>
              <a:rPr lang="zh-CN" altLang="en-US" sz="1600" dirty="0" smtClean="0">
                <a:solidFill>
                  <a:srgbClr val="E0B07E"/>
                </a:solidFill>
              </a:rPr>
              <a:t>登录注册</a:t>
            </a:r>
            <a:endParaRPr lang="zh-CN" altLang="en-US" sz="1600" dirty="0">
              <a:solidFill>
                <a:srgbClr val="E0B07E"/>
              </a:solidFill>
            </a:endParaRPr>
          </a:p>
        </p:txBody>
      </p:sp>
      <p:sp>
        <p:nvSpPr>
          <p:cNvPr id="35" name="矩形 34"/>
          <p:cNvSpPr/>
          <p:nvPr/>
        </p:nvSpPr>
        <p:spPr>
          <a:xfrm>
            <a:off x="989696" y="3019098"/>
            <a:ext cx="3771680" cy="461665"/>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cs typeface="Segoe UI" panose="020B0502040204020203" pitchFamily="34" charset="0"/>
              </a:rPr>
              <a:t>新用户可以进行注册，然后登录，即可进行发布文章和发表评论等需要登录等操作</a:t>
            </a:r>
            <a:endParaRPr lang="en-US" altLang="zh-CN" sz="1200" dirty="0">
              <a:solidFill>
                <a:schemeClr val="bg1">
                  <a:lumMod val="75000"/>
                </a:schemeClr>
              </a:solidFill>
              <a:latin typeface="Segoe UI" panose="020B0502040204020203" pitchFamily="34" charset="0"/>
              <a:cs typeface="Segoe UI" panose="020B0502040204020203" pitchFamily="34" charset="0"/>
            </a:endParaRPr>
          </a:p>
        </p:txBody>
      </p:sp>
      <p:sp>
        <p:nvSpPr>
          <p:cNvPr id="36" name="矩形 35"/>
          <p:cNvSpPr/>
          <p:nvPr/>
        </p:nvSpPr>
        <p:spPr>
          <a:xfrm>
            <a:off x="1974960" y="3851686"/>
            <a:ext cx="1005403" cy="338554"/>
          </a:xfrm>
          <a:prstGeom prst="rect">
            <a:avLst/>
          </a:prstGeom>
        </p:spPr>
        <p:txBody>
          <a:bodyPr wrap="none">
            <a:spAutoFit/>
          </a:bodyPr>
          <a:lstStyle/>
          <a:p>
            <a:r>
              <a:rPr lang="zh-CN" altLang="en-US" sz="1600" dirty="0" smtClean="0">
                <a:solidFill>
                  <a:srgbClr val="E0B07E"/>
                </a:solidFill>
              </a:rPr>
              <a:t>密码修改</a:t>
            </a:r>
            <a:endParaRPr lang="zh-CN" altLang="en-US" sz="1600" dirty="0">
              <a:solidFill>
                <a:srgbClr val="E0B07E"/>
              </a:solidFill>
            </a:endParaRPr>
          </a:p>
        </p:txBody>
      </p:sp>
      <p:sp>
        <p:nvSpPr>
          <p:cNvPr id="37" name="矩形 36"/>
          <p:cNvSpPr/>
          <p:nvPr/>
        </p:nvSpPr>
        <p:spPr>
          <a:xfrm>
            <a:off x="1974960" y="4232298"/>
            <a:ext cx="3771680" cy="646331"/>
          </a:xfrm>
          <a:prstGeom prst="rect">
            <a:avLst/>
          </a:prstGeom>
        </p:spPr>
        <p:txBody>
          <a:bodyPr wrap="square">
            <a:spAutoFit/>
          </a:bodyPr>
          <a:lstStyle/>
          <a:p>
            <a:r>
              <a:rPr lang="en-US" altLang="zh-CN" sz="1200" dirty="0" smtClean="0">
                <a:solidFill>
                  <a:schemeClr val="bg1">
                    <a:lumMod val="75000"/>
                  </a:schemeClr>
                </a:solidFill>
                <a:latin typeface="Segoe UI" panose="020B0502040204020203" pitchFamily="34" charset="0"/>
                <a:cs typeface="Segoe UI" panose="020B0502040204020203" pitchFamily="34" charset="0"/>
              </a:rPr>
              <a:t>APP</a:t>
            </a:r>
            <a:r>
              <a:rPr lang="zh-CN" altLang="en-US" sz="1200" dirty="0" smtClean="0">
                <a:solidFill>
                  <a:schemeClr val="bg1">
                    <a:lumMod val="75000"/>
                  </a:schemeClr>
                </a:solidFill>
                <a:latin typeface="Segoe UI" panose="020B0502040204020203" pitchFamily="34" charset="0"/>
                <a:cs typeface="Segoe UI" panose="020B0502040204020203" pitchFamily="34" charset="0"/>
              </a:rPr>
              <a:t>为了保证密码的安全性，不在应用</a:t>
            </a:r>
            <a:endParaRPr lang="en-US" altLang="zh-CN" sz="1200" dirty="0" smtClean="0">
              <a:solidFill>
                <a:schemeClr val="bg1">
                  <a:lumMod val="75000"/>
                </a:schemeClr>
              </a:solidFill>
              <a:latin typeface="Segoe UI" panose="020B0502040204020203" pitchFamily="34" charset="0"/>
              <a:cs typeface="Segoe UI" panose="020B0502040204020203" pitchFamily="34" charset="0"/>
            </a:endParaRPr>
          </a:p>
          <a:p>
            <a:r>
              <a:rPr lang="zh-CN" altLang="en-US" sz="1200" dirty="0" smtClean="0">
                <a:solidFill>
                  <a:schemeClr val="bg1">
                    <a:lumMod val="75000"/>
                  </a:schemeClr>
                </a:solidFill>
                <a:latin typeface="Segoe UI" panose="020B0502040204020203" pitchFamily="34" charset="0"/>
                <a:cs typeface="Segoe UI" panose="020B0502040204020203" pitchFamily="34" charset="0"/>
              </a:rPr>
              <a:t>内保存密码，使用登录</a:t>
            </a:r>
            <a:r>
              <a:rPr lang="en-US" altLang="zh-CN" sz="1200" dirty="0" smtClean="0">
                <a:solidFill>
                  <a:schemeClr val="bg1">
                    <a:lumMod val="75000"/>
                  </a:schemeClr>
                </a:solidFill>
                <a:latin typeface="Segoe UI" panose="020B0502040204020203" pitchFamily="34" charset="0"/>
                <a:cs typeface="Segoe UI" panose="020B0502040204020203" pitchFamily="34" charset="0"/>
              </a:rPr>
              <a:t>Token</a:t>
            </a:r>
            <a:r>
              <a:rPr lang="zh-CN" altLang="en-US" sz="1200" dirty="0" smtClean="0">
                <a:solidFill>
                  <a:schemeClr val="bg1">
                    <a:lumMod val="75000"/>
                  </a:schemeClr>
                </a:solidFill>
                <a:latin typeface="Segoe UI" panose="020B0502040204020203" pitchFamily="34" charset="0"/>
                <a:cs typeface="Segoe UI" panose="020B0502040204020203" pitchFamily="34" charset="0"/>
              </a:rPr>
              <a:t>以验证</a:t>
            </a:r>
            <a:endParaRPr lang="en-US" altLang="zh-CN" sz="1200" dirty="0" smtClean="0">
              <a:solidFill>
                <a:schemeClr val="bg1">
                  <a:lumMod val="75000"/>
                </a:schemeClr>
              </a:solidFill>
              <a:latin typeface="Segoe UI" panose="020B0502040204020203" pitchFamily="34" charset="0"/>
              <a:cs typeface="Segoe UI" panose="020B0502040204020203" pitchFamily="34" charset="0"/>
            </a:endParaRPr>
          </a:p>
          <a:p>
            <a:r>
              <a:rPr lang="zh-CN" altLang="en-US" sz="1200" dirty="0" smtClean="0">
                <a:solidFill>
                  <a:schemeClr val="bg1">
                    <a:lumMod val="75000"/>
                  </a:schemeClr>
                </a:solidFill>
                <a:latin typeface="Segoe UI" panose="020B0502040204020203" pitchFamily="34" charset="0"/>
                <a:cs typeface="Segoe UI" panose="020B0502040204020203" pitchFamily="34" charset="0"/>
              </a:rPr>
              <a:t>.而修改密码需验证旧密码才行 </a:t>
            </a:r>
            <a:r>
              <a:rPr lang="zh-CN" altLang="en-US" sz="1200" dirty="0">
                <a:solidFill>
                  <a:schemeClr val="bg1">
                    <a:lumMod val="75000"/>
                  </a:schemeClr>
                </a:solidFill>
                <a:latin typeface="Segoe UI" panose="020B0502040204020203" pitchFamily="34" charset="0"/>
                <a:cs typeface="Segoe UI" panose="020B0502040204020203" pitchFamily="34" charset="0"/>
              </a:rPr>
              <a:t> </a:t>
            </a:r>
            <a:endParaRPr lang="en-US" altLang="zh-CN" sz="1200" dirty="0">
              <a:solidFill>
                <a:schemeClr val="bg1">
                  <a:lumMod val="75000"/>
                </a:schemeClr>
              </a:solidFill>
              <a:latin typeface="Segoe UI" panose="020B0502040204020203" pitchFamily="34" charset="0"/>
              <a:cs typeface="Segoe UI" panose="020B0502040204020203" pitchFamily="34" charset="0"/>
            </a:endParaRPr>
          </a:p>
        </p:txBody>
      </p:sp>
      <p:sp>
        <p:nvSpPr>
          <p:cNvPr id="38" name="矩形 37"/>
          <p:cNvSpPr/>
          <p:nvPr/>
        </p:nvSpPr>
        <p:spPr>
          <a:xfrm>
            <a:off x="7904480" y="5359361"/>
            <a:ext cx="2858473" cy="461665"/>
          </a:xfrm>
          <a:prstGeom prst="rect">
            <a:avLst/>
          </a:prstGeom>
        </p:spPr>
        <p:txBody>
          <a:bodyPr wrap="square">
            <a:spAutoFit/>
          </a:bodyPr>
          <a:lstStyle/>
          <a:p>
            <a:pPr algn="r"/>
            <a:r>
              <a:rPr lang="zh-CN" altLang="en-US" sz="2400" dirty="0" smtClean="0">
                <a:solidFill>
                  <a:schemeClr val="bg1">
                    <a:lumMod val="65000"/>
                  </a:schemeClr>
                </a:solidFill>
                <a:latin typeface="Segoe UI" panose="020B0502040204020203" pitchFamily="34" charset="0"/>
                <a:ea typeface="Segoe UI Symbol" panose="020B0502040204020203" pitchFamily="34" charset="0"/>
                <a:cs typeface="Segoe UI" panose="020B0502040204020203" pitchFamily="34" charset="0"/>
              </a:rPr>
              <a:t>我的界面</a:t>
            </a:r>
            <a:endParaRPr lang="en-US" altLang="zh-CN" sz="2400" dirty="0">
              <a:solidFill>
                <a:schemeClr val="bg1">
                  <a:lumMod val="65000"/>
                </a:schemeClr>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39" name="矩形 38"/>
          <p:cNvSpPr/>
          <p:nvPr/>
        </p:nvSpPr>
        <p:spPr>
          <a:xfrm>
            <a:off x="2103120" y="6036425"/>
            <a:ext cx="8659833" cy="461665"/>
          </a:xfrm>
          <a:prstGeom prst="rect">
            <a:avLst/>
          </a:prstGeom>
        </p:spPr>
        <p:txBody>
          <a:bodyPr wrap="square">
            <a:spAutoFit/>
          </a:bodyPr>
          <a:lstStyle/>
          <a:p>
            <a:pPr algn="r"/>
            <a:r>
              <a:rPr lang="zh-CN" altLang="en-US" sz="1200" dirty="0" smtClean="0">
                <a:solidFill>
                  <a:schemeClr val="bg1">
                    <a:lumMod val="65000"/>
                  </a:schemeClr>
                </a:solidFill>
                <a:latin typeface="Segoe UI" panose="020B0502040204020203" pitchFamily="34" charset="0"/>
                <a:cs typeface="Segoe UI" panose="020B0502040204020203" pitchFamily="34" charset="0"/>
              </a:rPr>
              <a:t>该界面主要包括应用设置和账户设置</a:t>
            </a:r>
            <a:r>
              <a:rPr lang="en-US" altLang="zh-CN" sz="1200" dirty="0" smtClean="0">
                <a:solidFill>
                  <a:schemeClr val="bg1">
                    <a:lumMod val="65000"/>
                  </a:schemeClr>
                </a:solidFill>
                <a:latin typeface="Segoe UI" panose="020B0502040204020203" pitchFamily="34" charset="0"/>
                <a:cs typeface="Segoe UI" panose="020B0502040204020203" pitchFamily="34" charset="0"/>
              </a:rPr>
              <a:t>.</a:t>
            </a:r>
            <a:r>
              <a:rPr lang="zh-CN" altLang="en-US" sz="1200" dirty="0" smtClean="0">
                <a:solidFill>
                  <a:schemeClr val="bg1">
                    <a:lumMod val="65000"/>
                  </a:schemeClr>
                </a:solidFill>
                <a:latin typeface="Segoe UI" panose="020B0502040204020203" pitchFamily="34" charset="0"/>
                <a:cs typeface="Segoe UI" panose="020B0502040204020203" pitchFamily="34" charset="0"/>
              </a:rPr>
              <a:t>这些资料都会保存在手机本地，但是每当切换一个用户后，原有资料就会丢失，所以</a:t>
            </a:r>
            <a:r>
              <a:rPr lang="en-US" altLang="zh-CN" sz="1200" dirty="0" smtClean="0">
                <a:solidFill>
                  <a:schemeClr val="bg1">
                    <a:lumMod val="65000"/>
                  </a:schemeClr>
                </a:solidFill>
                <a:latin typeface="Segoe UI" panose="020B0502040204020203" pitchFamily="34" charset="0"/>
                <a:cs typeface="Segoe UI" panose="020B0502040204020203" pitchFamily="34" charset="0"/>
              </a:rPr>
              <a:t>APP</a:t>
            </a:r>
            <a:r>
              <a:rPr lang="zh-CN" altLang="en-US" sz="1200" dirty="0" smtClean="0">
                <a:solidFill>
                  <a:schemeClr val="bg1">
                    <a:lumMod val="65000"/>
                  </a:schemeClr>
                </a:solidFill>
                <a:latin typeface="Segoe UI" panose="020B0502040204020203" pitchFamily="34" charset="0"/>
                <a:cs typeface="Segoe UI" panose="020B0502040204020203" pitchFamily="34" charset="0"/>
              </a:rPr>
              <a:t>只维护当前的用户设置</a:t>
            </a:r>
            <a:endParaRPr lang="zh-CN" altLang="en-US" sz="1200" dirty="0">
              <a:solidFill>
                <a:schemeClr val="bg1">
                  <a:lumMod val="65000"/>
                </a:schemeClr>
              </a:solidFill>
              <a:latin typeface="Segoe UI" panose="020B0502040204020203" pitchFamily="34" charset="0"/>
              <a:cs typeface="Segoe UI" panose="020B0502040204020203" pitchFamily="34" charset="0"/>
            </a:endParaRPr>
          </a:p>
        </p:txBody>
      </p:sp>
      <p:cxnSp>
        <p:nvCxnSpPr>
          <p:cNvPr id="31" name="直接连接符 30"/>
          <p:cNvCxnSpPr/>
          <p:nvPr/>
        </p:nvCxnSpPr>
        <p:spPr>
          <a:xfrm>
            <a:off x="10921198" y="5112579"/>
            <a:ext cx="802" cy="12964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658610" y="1879600"/>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6903772" y="3211524"/>
            <a:ext cx="2178387" cy="15434"/>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332480" y="4020963"/>
            <a:ext cx="203788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202080" y="2801923"/>
            <a:ext cx="299891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4608" y="172304"/>
            <a:ext cx="2007312" cy="46166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功能界面</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11998" y="3732769"/>
            <a:ext cx="33129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500078" y="3732769"/>
            <a:ext cx="33129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188158" y="3732769"/>
            <a:ext cx="33129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8039010" y="2011680"/>
            <a:ext cx="0" cy="3302002"/>
          </a:xfrm>
          <a:prstGeom prst="line">
            <a:avLst/>
          </a:prstGeom>
          <a:ln>
            <a:gradFill flip="none" rotWithShape="1">
              <a:gsLst>
                <a:gs pos="38000">
                  <a:srgbClr val="E1E1E2">
                    <a:alpha val="55000"/>
                  </a:srgbClr>
                </a:gs>
                <a:gs pos="20000">
                  <a:schemeClr val="tx1">
                    <a:lumMod val="50000"/>
                    <a:lumOff val="50000"/>
                    <a:alpha val="68000"/>
                  </a:schemeClr>
                </a:gs>
                <a:gs pos="0">
                  <a:schemeClr val="accent1">
                    <a:lumMod val="5000"/>
                    <a:lumOff val="95000"/>
                  </a:schemeClr>
                </a:gs>
                <a:gs pos="85500">
                  <a:schemeClr val="tx1">
                    <a:lumMod val="65000"/>
                    <a:lumOff val="35000"/>
                    <a:alpha val="41000"/>
                  </a:schemeClr>
                </a:gs>
                <a:gs pos="71000">
                  <a:schemeClr val="bg1">
                    <a:lumMod val="75000"/>
                    <a:alpha val="33000"/>
                  </a:schemeClr>
                </a:gs>
                <a:gs pos="54000">
                  <a:schemeClr val="bg1">
                    <a:lumMod val="85000"/>
                    <a:alpha val="55000"/>
                  </a:schemeClr>
                </a:gs>
                <a:gs pos="0">
                  <a:srgbClr val="232524">
                    <a:alpha val="28000"/>
                  </a:srgbClr>
                </a:gs>
                <a:gs pos="99000">
                  <a:srgbClr val="2C2C2C">
                    <a:alpha val="43000"/>
                  </a:srgb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636531" y="2208591"/>
            <a:ext cx="1146468" cy="369332"/>
          </a:xfrm>
          <a:prstGeom prst="rect">
            <a:avLst/>
          </a:prstGeom>
        </p:spPr>
        <p:txBody>
          <a:bodyPr wrap="none">
            <a:spAutoFit/>
          </a:bodyPr>
          <a:lstStyle/>
          <a:p>
            <a:r>
              <a:rPr lang="en-US" altLang="zh-CN"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01    </a:t>
            </a:r>
            <a:r>
              <a:rPr lang="zh-CN" altLang="en-US"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登录</a:t>
            </a:r>
            <a:endParaRPr lang="zh-CN" altLang="en-US" dirty="0">
              <a:solidFill>
                <a:srgbClr val="E0B07E"/>
              </a:solidFill>
            </a:endParaRPr>
          </a:p>
        </p:txBody>
      </p:sp>
      <p:sp>
        <p:nvSpPr>
          <p:cNvPr id="23" name="矩形 22"/>
          <p:cNvSpPr/>
          <p:nvPr/>
        </p:nvSpPr>
        <p:spPr>
          <a:xfrm>
            <a:off x="4636531" y="2690919"/>
            <a:ext cx="3386014" cy="830997"/>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cs typeface="Segoe UI" panose="020B0502040204020203" pitchFamily="34" charset="0"/>
              </a:rPr>
              <a:t>如果用户刚注册完后，登录页面会自动填满用户刚注册的账号信息，</a:t>
            </a:r>
            <a:r>
              <a:rPr lang="en-US" altLang="zh-CN" sz="1200" dirty="0" smtClean="0">
                <a:solidFill>
                  <a:schemeClr val="bg1">
                    <a:lumMod val="75000"/>
                  </a:schemeClr>
                </a:solidFill>
                <a:latin typeface="Segoe UI" panose="020B0502040204020203" pitchFamily="34" charset="0"/>
                <a:cs typeface="Segoe UI" panose="020B0502040204020203" pitchFamily="34" charset="0"/>
              </a:rPr>
              <a:t>APP</a:t>
            </a:r>
            <a:r>
              <a:rPr lang="zh-CN" altLang="en-US" sz="1200" dirty="0" smtClean="0">
                <a:solidFill>
                  <a:schemeClr val="bg1">
                    <a:lumMod val="75000"/>
                  </a:schemeClr>
                </a:solidFill>
                <a:latin typeface="Segoe UI" panose="020B0502040204020203" pitchFamily="34" charset="0"/>
                <a:cs typeface="Segoe UI" panose="020B0502040204020203" pitchFamily="34" charset="0"/>
              </a:rPr>
              <a:t>以手机号为账号，为了以后的功能升级，输入框自动检测是否为有效手机号</a:t>
            </a:r>
            <a:endParaRPr lang="zh-CN" altLang="en-US" sz="1200" dirty="0">
              <a:solidFill>
                <a:schemeClr val="bg1">
                  <a:lumMod val="75000"/>
                </a:schemeClr>
              </a:solidFill>
              <a:latin typeface="Segoe UI" panose="020B0502040204020203" pitchFamily="34" charset="0"/>
              <a:cs typeface="Segoe UI" panose="020B0502040204020203" pitchFamily="34" charset="0"/>
            </a:endParaRPr>
          </a:p>
        </p:txBody>
      </p:sp>
      <p:sp>
        <p:nvSpPr>
          <p:cNvPr id="24" name="矩形 23"/>
          <p:cNvSpPr/>
          <p:nvPr/>
        </p:nvSpPr>
        <p:spPr>
          <a:xfrm>
            <a:off x="4636531" y="3948088"/>
            <a:ext cx="1083951" cy="369332"/>
          </a:xfrm>
          <a:prstGeom prst="rect">
            <a:avLst/>
          </a:prstGeom>
        </p:spPr>
        <p:txBody>
          <a:bodyPr wrap="none">
            <a:spAutoFit/>
          </a:bodyPr>
          <a:lstStyle/>
          <a:p>
            <a:r>
              <a:rPr lang="en-US" altLang="zh-CN"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02   </a:t>
            </a:r>
            <a:r>
              <a:rPr lang="zh-CN" altLang="en-US"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注册</a:t>
            </a:r>
            <a:endParaRPr lang="zh-CN" altLang="en-US" dirty="0">
              <a:solidFill>
                <a:srgbClr val="E0B07E"/>
              </a:solidFill>
            </a:endParaRPr>
          </a:p>
        </p:txBody>
      </p:sp>
      <p:sp>
        <p:nvSpPr>
          <p:cNvPr id="25" name="矩形 24"/>
          <p:cNvSpPr/>
          <p:nvPr/>
        </p:nvSpPr>
        <p:spPr>
          <a:xfrm>
            <a:off x="4636531" y="4430416"/>
            <a:ext cx="3386014" cy="646331"/>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cs typeface="Segoe UI" panose="020B0502040204020203" pitchFamily="34" charset="0"/>
              </a:rPr>
              <a:t>注册时，首先在确认密码是就会检查密码是否一致，一避免不必要的网络连接，注册信息会在服务器响应后以</a:t>
            </a:r>
            <a:r>
              <a:rPr lang="en-US" altLang="zh-CN" sz="1200" dirty="0" smtClean="0">
                <a:solidFill>
                  <a:schemeClr val="bg1">
                    <a:lumMod val="75000"/>
                  </a:schemeClr>
                </a:solidFill>
                <a:latin typeface="Segoe UI" panose="020B0502040204020203" pitchFamily="34" charset="0"/>
                <a:cs typeface="Segoe UI" panose="020B0502040204020203" pitchFamily="34" charset="0"/>
              </a:rPr>
              <a:t>toast</a:t>
            </a:r>
            <a:r>
              <a:rPr lang="zh-CN" altLang="en-US" sz="1200" dirty="0" smtClean="0">
                <a:solidFill>
                  <a:schemeClr val="bg1">
                    <a:lumMod val="75000"/>
                  </a:schemeClr>
                </a:solidFill>
                <a:latin typeface="Segoe UI" panose="020B0502040204020203" pitchFamily="34" charset="0"/>
                <a:cs typeface="Segoe UI" panose="020B0502040204020203" pitchFamily="34" charset="0"/>
              </a:rPr>
              <a:t>的形式呈现给用户</a:t>
            </a:r>
            <a:endParaRPr lang="zh-CN" altLang="en-US" sz="1200" dirty="0">
              <a:solidFill>
                <a:schemeClr val="bg1">
                  <a:lumMod val="75000"/>
                </a:schemeClr>
              </a:solidFill>
              <a:latin typeface="Segoe UI" panose="020B0502040204020203" pitchFamily="34" charset="0"/>
              <a:cs typeface="Segoe UI" panose="020B0502040204020203" pitchFamily="34" charset="0"/>
            </a:endParaRPr>
          </a:p>
        </p:txBody>
      </p:sp>
      <p:cxnSp>
        <p:nvCxnSpPr>
          <p:cNvPr id="36" name="直接连接符 35"/>
          <p:cNvCxnSpPr/>
          <p:nvPr/>
        </p:nvCxnSpPr>
        <p:spPr>
          <a:xfrm flipV="1">
            <a:off x="4310290" y="2011680"/>
            <a:ext cx="0" cy="3302002"/>
          </a:xfrm>
          <a:prstGeom prst="line">
            <a:avLst/>
          </a:prstGeom>
          <a:ln>
            <a:gradFill flip="none" rotWithShape="1">
              <a:gsLst>
                <a:gs pos="38000">
                  <a:srgbClr val="E1E1E2">
                    <a:alpha val="55000"/>
                  </a:srgbClr>
                </a:gs>
                <a:gs pos="20000">
                  <a:schemeClr val="tx1">
                    <a:lumMod val="50000"/>
                    <a:lumOff val="50000"/>
                    <a:alpha val="68000"/>
                  </a:schemeClr>
                </a:gs>
                <a:gs pos="0">
                  <a:schemeClr val="accent1">
                    <a:lumMod val="5000"/>
                    <a:lumOff val="95000"/>
                  </a:schemeClr>
                </a:gs>
                <a:gs pos="85500">
                  <a:schemeClr val="tx1">
                    <a:lumMod val="65000"/>
                    <a:lumOff val="35000"/>
                    <a:alpha val="41000"/>
                  </a:schemeClr>
                </a:gs>
                <a:gs pos="71000">
                  <a:schemeClr val="bg1">
                    <a:lumMod val="75000"/>
                    <a:alpha val="33000"/>
                  </a:schemeClr>
                </a:gs>
                <a:gs pos="54000">
                  <a:schemeClr val="bg1">
                    <a:lumMod val="85000"/>
                    <a:alpha val="55000"/>
                  </a:schemeClr>
                </a:gs>
                <a:gs pos="0">
                  <a:srgbClr val="232524">
                    <a:alpha val="28000"/>
                  </a:srgbClr>
                </a:gs>
                <a:gs pos="99000">
                  <a:srgbClr val="2C2C2C">
                    <a:alpha val="43000"/>
                  </a:srgb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8785" y="816340"/>
            <a:ext cx="3127519" cy="604166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19" y="816340"/>
            <a:ext cx="3127519" cy="604166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139" y="1592730"/>
            <a:ext cx="2365200" cy="42048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9944" y="1592730"/>
            <a:ext cx="2372400" cy="42176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flipV="1">
            <a:off x="0" y="3886037"/>
            <a:ext cx="5903840" cy="75"/>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54608" y="172304"/>
            <a:ext cx="2007312" cy="46166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功能界面</a:t>
            </a:r>
            <a:endParaRPr lang="zh-CN" altLang="en-US" sz="2400" dirty="0">
              <a:solidFill>
                <a:srgbClr val="E0B07E"/>
              </a:solidFill>
              <a:latin typeface="Segoe UI" panose="020B0502040204020203" pitchFamily="34" charset="0"/>
              <a:cs typeface="Segoe UI" panose="020B0502040204020203" pitchFamily="34" charset="0"/>
            </a:endParaRPr>
          </a:p>
        </p:txBody>
      </p:sp>
      <p:sp>
        <p:nvSpPr>
          <p:cNvPr id="17" name="矩形 16"/>
          <p:cNvSpPr/>
          <p:nvPr/>
        </p:nvSpPr>
        <p:spPr>
          <a:xfrm>
            <a:off x="579120" y="2763015"/>
            <a:ext cx="5072867" cy="1015663"/>
          </a:xfrm>
          <a:prstGeom prst="rect">
            <a:avLst/>
          </a:prstGeom>
        </p:spPr>
        <p:txBody>
          <a:bodyPr wrap="square">
            <a:spAutoFit/>
          </a:bodyPr>
          <a:lstStyle/>
          <a:p>
            <a:pPr algn="r"/>
            <a:r>
              <a:rPr lang="zh-CN" altLang="en-US" sz="1200" dirty="0">
                <a:solidFill>
                  <a:schemeClr val="bg1">
                    <a:lumMod val="65000"/>
                  </a:schemeClr>
                </a:solidFill>
                <a:latin typeface="Segoe UI" panose="020B0502040204020203" pitchFamily="34" charset="0"/>
                <a:cs typeface="Segoe UI" panose="020B0502040204020203" pitchFamily="34" charset="0"/>
              </a:rPr>
              <a:t> </a:t>
            </a:r>
            <a:r>
              <a:rPr lang="zh-CN" altLang="en-US" sz="1200" dirty="0" smtClean="0">
                <a:solidFill>
                  <a:schemeClr val="bg1">
                    <a:lumMod val="65000"/>
                  </a:schemeClr>
                </a:solidFill>
                <a:latin typeface="Segoe UI" panose="020B0502040204020203" pitchFamily="34" charset="0"/>
                <a:cs typeface="Segoe UI" panose="020B0502040204020203" pitchFamily="34" charset="0"/>
              </a:rPr>
              <a:t>编辑器采用富文本编辑的方式，用户可以随机插入文字，图片，超链接等，文字包括多种字体样式供用户选择，图片从图集拍照中获取，然后以底部滑动栏的形式快速提供给用户以选择插入。</a:t>
            </a:r>
            <a:endParaRPr lang="en-US" altLang="zh-CN" sz="1200" dirty="0" smtClean="0">
              <a:solidFill>
                <a:schemeClr val="bg1">
                  <a:lumMod val="65000"/>
                </a:schemeClr>
              </a:solidFill>
              <a:latin typeface="Segoe UI" panose="020B0502040204020203" pitchFamily="34" charset="0"/>
              <a:cs typeface="Segoe UI" panose="020B0502040204020203" pitchFamily="34" charset="0"/>
            </a:endParaRPr>
          </a:p>
          <a:p>
            <a:pPr algn="r"/>
            <a:r>
              <a:rPr lang="zh-CN" altLang="en-US" sz="1200" dirty="0" smtClean="0">
                <a:solidFill>
                  <a:schemeClr val="bg1">
                    <a:lumMod val="65000"/>
                  </a:schemeClr>
                </a:solidFill>
                <a:latin typeface="Segoe UI" panose="020B0502040204020203" pitchFamily="34" charset="0"/>
                <a:cs typeface="Segoe UI" panose="020B0502040204020203" pitchFamily="34" charset="0"/>
              </a:rPr>
              <a:t>同时，在导航栏处，还可以定义这篇文章类型，包括热点，推荐，简书等三大类</a:t>
            </a:r>
            <a:endParaRPr lang="zh-CN" altLang="en-US" sz="1200" dirty="0">
              <a:solidFill>
                <a:schemeClr val="bg1">
                  <a:lumMod val="65000"/>
                </a:schemeClr>
              </a:solidFill>
              <a:latin typeface="Segoe UI" panose="020B0502040204020203" pitchFamily="34" charset="0"/>
              <a:cs typeface="Segoe UI" panose="020B0502040204020203" pitchFamily="34" charset="0"/>
            </a:endParaRPr>
          </a:p>
        </p:txBody>
      </p:sp>
      <p:sp>
        <p:nvSpPr>
          <p:cNvPr id="18" name="矩形 17"/>
          <p:cNvSpPr/>
          <p:nvPr/>
        </p:nvSpPr>
        <p:spPr>
          <a:xfrm>
            <a:off x="4236215" y="2003213"/>
            <a:ext cx="1415772" cy="584775"/>
          </a:xfrm>
          <a:prstGeom prst="rect">
            <a:avLst/>
          </a:prstGeom>
        </p:spPr>
        <p:txBody>
          <a:bodyPr wrap="none">
            <a:spAutoFit/>
          </a:bodyPr>
          <a:lstStyle/>
          <a:p>
            <a:pPr algn="r"/>
            <a:r>
              <a:rPr lang="zh-CN" altLang="en-US" sz="3200" dirty="0" smtClean="0">
                <a:solidFill>
                  <a:srgbClr val="E0B07E"/>
                </a:solidFill>
              </a:rPr>
              <a:t>编辑器</a:t>
            </a:r>
            <a:endParaRPr lang="zh-CN" altLang="en-US" sz="3200" dirty="0">
              <a:solidFill>
                <a:srgbClr val="E0B07E"/>
              </a:solidFill>
            </a:endParaRPr>
          </a:p>
        </p:txBody>
      </p:sp>
      <p:sp>
        <p:nvSpPr>
          <p:cNvPr id="19" name="矩形 18"/>
          <p:cNvSpPr/>
          <p:nvPr/>
        </p:nvSpPr>
        <p:spPr>
          <a:xfrm>
            <a:off x="579120" y="4892061"/>
            <a:ext cx="5072867" cy="830997"/>
          </a:xfrm>
          <a:prstGeom prst="rect">
            <a:avLst/>
          </a:prstGeom>
        </p:spPr>
        <p:txBody>
          <a:bodyPr wrap="square">
            <a:spAutoFit/>
          </a:bodyPr>
          <a:lstStyle/>
          <a:p>
            <a:pPr algn="r"/>
            <a:r>
              <a:rPr lang="zh-CN" altLang="en-US" sz="1200" dirty="0">
                <a:solidFill>
                  <a:schemeClr val="bg1">
                    <a:lumMod val="65000"/>
                  </a:schemeClr>
                </a:solidFill>
                <a:latin typeface="Segoe UI" panose="020B0502040204020203" pitchFamily="34" charset="0"/>
                <a:cs typeface="Segoe UI" panose="020B0502040204020203" pitchFamily="34" charset="0"/>
              </a:rPr>
              <a:t>      </a:t>
            </a:r>
            <a:r>
              <a:rPr lang="zh-CN" altLang="en-US" sz="1200" dirty="0" smtClean="0">
                <a:solidFill>
                  <a:schemeClr val="bg1">
                    <a:lumMod val="65000"/>
                  </a:schemeClr>
                </a:solidFill>
                <a:latin typeface="Segoe UI" panose="020B0502040204020203" pitchFamily="34" charset="0"/>
                <a:cs typeface="Segoe UI" panose="020B0502040204020203" pitchFamily="34" charset="0"/>
              </a:rPr>
              <a:t>从编辑器底部中间的图集按钮进入，用户可以在图集中照片，然后点击浏览，不满意的可以删除，确认返回后，在编辑器的插入图片选项中即可插入刚才的图片，此处，为了保证照片的真实性，目前暂时只允许立拍立得，不能从相册中选取，后期可能会酌情改变</a:t>
            </a:r>
            <a:endParaRPr lang="zh-CN" altLang="en-US" sz="1200" dirty="0">
              <a:solidFill>
                <a:schemeClr val="bg1">
                  <a:lumMod val="65000"/>
                </a:schemeClr>
              </a:solidFill>
              <a:latin typeface="Segoe UI" panose="020B0502040204020203" pitchFamily="34" charset="0"/>
              <a:cs typeface="Segoe UI" panose="020B0502040204020203" pitchFamily="34" charset="0"/>
            </a:endParaRPr>
          </a:p>
        </p:txBody>
      </p:sp>
      <p:sp>
        <p:nvSpPr>
          <p:cNvPr id="20" name="矩形 19"/>
          <p:cNvSpPr/>
          <p:nvPr/>
        </p:nvSpPr>
        <p:spPr>
          <a:xfrm>
            <a:off x="4646583" y="4132259"/>
            <a:ext cx="1005404" cy="584775"/>
          </a:xfrm>
          <a:prstGeom prst="rect">
            <a:avLst/>
          </a:prstGeom>
        </p:spPr>
        <p:txBody>
          <a:bodyPr wrap="none">
            <a:spAutoFit/>
          </a:bodyPr>
          <a:lstStyle/>
          <a:p>
            <a:pPr algn="r"/>
            <a:r>
              <a:rPr lang="zh-CN" altLang="en-US" sz="3200" dirty="0" smtClean="0">
                <a:solidFill>
                  <a:srgbClr val="E0B07E"/>
                </a:solidFill>
              </a:rPr>
              <a:t>图集</a:t>
            </a:r>
            <a:endParaRPr lang="zh-CN" altLang="en-US" sz="3200" dirty="0">
              <a:solidFill>
                <a:srgbClr val="E0B07E"/>
              </a:solidFill>
            </a:endParaRPr>
          </a:p>
        </p:txBody>
      </p:sp>
      <p:cxnSp>
        <p:nvCxnSpPr>
          <p:cNvPr id="37" name="直接连接符 36"/>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179" y="745936"/>
            <a:ext cx="3127519" cy="604166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644" y="1539551"/>
            <a:ext cx="2369250" cy="42120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6999" y="745936"/>
            <a:ext cx="3127519" cy="604166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8828" y="1539551"/>
            <a:ext cx="2369250" cy="4212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03" b="7923"/>
          <a:stretch>
            <a:fillRect/>
          </a:stretch>
        </p:blipFill>
        <p:spPr>
          <a:xfrm>
            <a:off x="0" y="0"/>
            <a:ext cx="12206654" cy="6858000"/>
          </a:xfrm>
          <a:prstGeom prst="rect">
            <a:avLst/>
          </a:prstGeom>
        </p:spPr>
      </p:pic>
      <p:sp>
        <p:nvSpPr>
          <p:cNvPr id="11" name="矩形 10"/>
          <p:cNvSpPr/>
          <p:nvPr/>
        </p:nvSpPr>
        <p:spPr>
          <a:xfrm>
            <a:off x="0" y="0"/>
            <a:ext cx="12206654" cy="6858000"/>
          </a:xfrm>
          <a:prstGeom prst="rect">
            <a:avLst/>
          </a:prstGeom>
          <a:solidFill>
            <a:srgbClr val="090D0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4608" y="172304"/>
            <a:ext cx="2007312" cy="46166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功能界面</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404119" y="1652315"/>
            <a:ext cx="83920" cy="486806"/>
          </a:xfrm>
          <a:prstGeom prst="rect">
            <a:avLst/>
          </a:prstGeom>
          <a:solidFill>
            <a:srgbClr val="E0B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488039" y="1652316"/>
            <a:ext cx="9823438" cy="492443"/>
          </a:xfrm>
          <a:prstGeom prst="rect">
            <a:avLst/>
          </a:prstGeom>
        </p:spPr>
        <p:txBody>
          <a:bodyPr wrap="square">
            <a:spAutoFit/>
          </a:bodyPr>
          <a:lstStyle/>
          <a:p>
            <a:r>
              <a:rPr lang="zh-CN" altLang="en-US" sz="1300" dirty="0" smtClean="0">
                <a:solidFill>
                  <a:schemeClr val="bg1">
                    <a:lumMod val="75000"/>
                  </a:schemeClr>
                </a:solidFill>
                <a:latin typeface="Segoe UI" panose="020B0502040204020203" pitchFamily="34" charset="0"/>
                <a:cs typeface="Segoe UI" panose="020B0502040204020203" pitchFamily="34" charset="0"/>
              </a:rPr>
              <a:t>下面展示其他功能页面，但由于功能较为单一，故这里只做简单的介绍，以此来增加大家对这款</a:t>
            </a:r>
            <a:r>
              <a:rPr lang="en-US" altLang="zh-CN" sz="1300" dirty="0" smtClean="0">
                <a:solidFill>
                  <a:schemeClr val="bg1">
                    <a:lumMod val="75000"/>
                  </a:schemeClr>
                </a:solidFill>
                <a:latin typeface="Segoe UI" panose="020B0502040204020203" pitchFamily="34" charset="0"/>
                <a:cs typeface="Segoe UI" panose="020B0502040204020203" pitchFamily="34" charset="0"/>
              </a:rPr>
              <a:t>APP</a:t>
            </a:r>
            <a:r>
              <a:rPr lang="zh-CN" altLang="en-US" sz="1300" dirty="0" smtClean="0">
                <a:solidFill>
                  <a:schemeClr val="bg1">
                    <a:lumMod val="75000"/>
                  </a:schemeClr>
                </a:solidFill>
                <a:latin typeface="Segoe UI" panose="020B0502040204020203" pitchFamily="34" charset="0"/>
                <a:cs typeface="Segoe UI" panose="020B0502040204020203" pitchFamily="34" charset="0"/>
              </a:rPr>
              <a:t>更加全面的认识</a:t>
            </a:r>
            <a:r>
              <a:rPr lang="en-US" altLang="zh-CN" sz="1300" dirty="0" smtClean="0">
                <a:solidFill>
                  <a:schemeClr val="bg1">
                    <a:lumMod val="75000"/>
                  </a:schemeClr>
                </a:solidFill>
                <a:latin typeface="Segoe UI" panose="020B0502040204020203" pitchFamily="34" charset="0"/>
                <a:cs typeface="Segoe UI" panose="020B0502040204020203" pitchFamily="34" charset="0"/>
              </a:rPr>
              <a:t>.</a:t>
            </a:r>
            <a:r>
              <a:rPr lang="zh-CN" altLang="en-US" sz="1300" dirty="0" smtClean="0">
                <a:solidFill>
                  <a:schemeClr val="bg1">
                    <a:lumMod val="75000"/>
                  </a:schemeClr>
                </a:solidFill>
                <a:latin typeface="Segoe UI" panose="020B0502040204020203" pitchFamily="34" charset="0"/>
                <a:cs typeface="Segoe UI" panose="020B0502040204020203" pitchFamily="34" charset="0"/>
              </a:rPr>
              <a:t>主要包括</a:t>
            </a:r>
            <a:endParaRPr lang="en-US" altLang="zh-CN" sz="1300" dirty="0" smtClean="0">
              <a:solidFill>
                <a:schemeClr val="bg1">
                  <a:lumMod val="75000"/>
                </a:schemeClr>
              </a:solidFill>
              <a:latin typeface="Segoe UI" panose="020B0502040204020203" pitchFamily="34" charset="0"/>
              <a:cs typeface="Segoe UI" panose="020B0502040204020203" pitchFamily="34" charset="0"/>
            </a:endParaRPr>
          </a:p>
          <a:p>
            <a:r>
              <a:rPr lang="zh-CN" altLang="en-US" sz="1300" dirty="0" smtClean="0">
                <a:solidFill>
                  <a:schemeClr val="bg1">
                    <a:lumMod val="75000"/>
                  </a:schemeClr>
                </a:solidFill>
                <a:latin typeface="Segoe UI" panose="020B0502040204020203" pitchFamily="34" charset="0"/>
                <a:cs typeface="Segoe UI" panose="020B0502040204020203" pitchFamily="34" charset="0"/>
              </a:rPr>
              <a:t>用户评论页，修改资料页，推送结果展示等</a:t>
            </a:r>
            <a:endParaRPr lang="en-US" altLang="zh-CN" sz="1300" dirty="0">
              <a:solidFill>
                <a:schemeClr val="bg1">
                  <a:lumMod val="75000"/>
                </a:schemeClr>
              </a:solidFill>
              <a:latin typeface="Segoe UI" panose="020B0502040204020203" pitchFamily="34" charset="0"/>
              <a:cs typeface="Segoe UI" panose="020B0502040204020203" pitchFamily="34" charset="0"/>
            </a:endParaRPr>
          </a:p>
        </p:txBody>
      </p:sp>
      <p:cxnSp>
        <p:nvCxnSpPr>
          <p:cNvPr id="15" name="直接连接符 14"/>
          <p:cNvCxnSpPr/>
          <p:nvPr/>
        </p:nvCxnSpPr>
        <p:spPr>
          <a:xfrm flipH="1">
            <a:off x="6690167" y="3245074"/>
            <a:ext cx="5516487" cy="0"/>
          </a:xfrm>
          <a:prstGeom prst="line">
            <a:avLst/>
          </a:prstGeom>
          <a:ln w="3175">
            <a:solidFill>
              <a:srgbClr val="E0B07E">
                <a:alpha val="35000"/>
              </a:srgb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8252748" y="3085366"/>
            <a:ext cx="729206"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a:off x="10796644" y="3327007"/>
            <a:ext cx="403840" cy="133823"/>
          </a:xfrm>
          <a:prstGeom prst="parallelogram">
            <a:avLst>
              <a:gd name="adj" fmla="val 69728"/>
            </a:avLst>
          </a:prstGeom>
          <a:solidFill>
            <a:schemeClr val="bg1">
              <a:lumMod val="50000"/>
              <a:alpha val="96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9638103" y="2911705"/>
            <a:ext cx="593917" cy="196810"/>
          </a:xfrm>
          <a:prstGeom prst="parallelogram">
            <a:avLst>
              <a:gd name="adj" fmla="val 69728"/>
            </a:avLst>
          </a:prstGeom>
          <a:solidFill>
            <a:schemeClr val="bg1">
              <a:lumMod val="65000"/>
              <a:alpha val="91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H="1">
            <a:off x="9410219" y="3364149"/>
            <a:ext cx="2141315" cy="14748"/>
          </a:xfrm>
          <a:prstGeom prst="line">
            <a:avLst/>
          </a:prstGeom>
          <a:ln>
            <a:solidFill>
              <a:schemeClr val="bg1">
                <a:lumMod val="50000"/>
                <a:alpha val="77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9934502" y="1030399"/>
            <a:ext cx="1005404" cy="584775"/>
          </a:xfrm>
          <a:prstGeom prst="rect">
            <a:avLst/>
          </a:prstGeom>
        </p:spPr>
        <p:txBody>
          <a:bodyPr wrap="none">
            <a:spAutoFit/>
          </a:bodyPr>
          <a:lstStyle/>
          <a:p>
            <a:pPr algn="r"/>
            <a:r>
              <a:rPr lang="zh-CN" altLang="en-US" sz="3200" dirty="0" smtClean="0">
                <a:solidFill>
                  <a:srgbClr val="E0B07E"/>
                </a:solidFill>
              </a:rPr>
              <a:t>其他</a:t>
            </a:r>
            <a:endParaRPr lang="zh-CN" altLang="en-US" sz="3200" dirty="0">
              <a:solidFill>
                <a:srgbClr val="E0B07E"/>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449" y="2387245"/>
            <a:ext cx="2188800" cy="422826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345" y="2318507"/>
            <a:ext cx="2188800" cy="422826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76" y="2417290"/>
            <a:ext cx="2188024" cy="422676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366" y="2958722"/>
            <a:ext cx="1648350" cy="29304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0548" y="2958722"/>
            <a:ext cx="1648350" cy="29304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3570" y="2921036"/>
            <a:ext cx="1648350" cy="2930400"/>
          </a:xfrm>
          <a:prstGeom prst="rect">
            <a:avLst/>
          </a:prstGeom>
        </p:spPr>
      </p:pic>
      <p:sp>
        <p:nvSpPr>
          <p:cNvPr id="21" name="矩形 20"/>
          <p:cNvSpPr/>
          <p:nvPr/>
        </p:nvSpPr>
        <p:spPr>
          <a:xfrm>
            <a:off x="2181385" y="6412475"/>
            <a:ext cx="1005403" cy="338554"/>
          </a:xfrm>
          <a:prstGeom prst="rect">
            <a:avLst/>
          </a:prstGeom>
        </p:spPr>
        <p:txBody>
          <a:bodyPr wrap="none">
            <a:spAutoFit/>
          </a:bodyPr>
          <a:lstStyle/>
          <a:p>
            <a:r>
              <a:rPr lang="zh-CN" altLang="en-US" sz="1600" b="1" dirty="0" smtClean="0">
                <a:solidFill>
                  <a:srgbClr val="E0B07E"/>
                </a:solidFill>
              </a:rPr>
              <a:t>用户评论</a:t>
            </a:r>
            <a:endParaRPr lang="zh-CN" altLang="en-US" sz="1600" b="1" dirty="0">
              <a:solidFill>
                <a:srgbClr val="E0B07E"/>
              </a:solidFill>
            </a:endParaRPr>
          </a:p>
        </p:txBody>
      </p:sp>
      <p:sp>
        <p:nvSpPr>
          <p:cNvPr id="22" name="矩形 21"/>
          <p:cNvSpPr/>
          <p:nvPr/>
        </p:nvSpPr>
        <p:spPr>
          <a:xfrm>
            <a:off x="5132356" y="6398202"/>
            <a:ext cx="1005403" cy="338554"/>
          </a:xfrm>
          <a:prstGeom prst="rect">
            <a:avLst/>
          </a:prstGeom>
        </p:spPr>
        <p:txBody>
          <a:bodyPr wrap="none">
            <a:spAutoFit/>
          </a:bodyPr>
          <a:lstStyle/>
          <a:p>
            <a:r>
              <a:rPr lang="zh-CN" altLang="en-US" sz="1600" b="1" dirty="0" smtClean="0">
                <a:solidFill>
                  <a:srgbClr val="E0B07E"/>
                </a:solidFill>
              </a:rPr>
              <a:t>用户资料</a:t>
            </a:r>
            <a:endParaRPr lang="zh-CN" altLang="en-US" sz="1600" b="1" dirty="0">
              <a:solidFill>
                <a:srgbClr val="E0B07E"/>
              </a:solidFill>
            </a:endParaRPr>
          </a:p>
        </p:txBody>
      </p:sp>
      <p:sp>
        <p:nvSpPr>
          <p:cNvPr id="23" name="矩形 22"/>
          <p:cNvSpPr/>
          <p:nvPr/>
        </p:nvSpPr>
        <p:spPr>
          <a:xfrm>
            <a:off x="7987745" y="6393913"/>
            <a:ext cx="1005403" cy="338554"/>
          </a:xfrm>
          <a:prstGeom prst="rect">
            <a:avLst/>
          </a:prstGeom>
        </p:spPr>
        <p:txBody>
          <a:bodyPr wrap="none">
            <a:spAutoFit/>
          </a:bodyPr>
          <a:lstStyle/>
          <a:p>
            <a:r>
              <a:rPr lang="zh-CN" altLang="en-US" sz="1600" b="1" dirty="0">
                <a:solidFill>
                  <a:srgbClr val="E0B07E"/>
                </a:solidFill>
              </a:rPr>
              <a:t>推</a:t>
            </a:r>
            <a:r>
              <a:rPr lang="zh-CN" altLang="en-US" sz="1600" b="1" dirty="0" smtClean="0">
                <a:solidFill>
                  <a:srgbClr val="E0B07E"/>
                </a:solidFill>
              </a:rPr>
              <a:t>送通知</a:t>
            </a:r>
            <a:endParaRPr lang="zh-CN" altLang="en-US" sz="1600" b="1" dirty="0">
              <a:solidFill>
                <a:srgbClr val="E0B07E"/>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98584" y="184815"/>
            <a:ext cx="2194832" cy="584775"/>
          </a:xfrm>
          <a:prstGeom prst="rect">
            <a:avLst/>
          </a:prstGeom>
          <a:noFill/>
        </p:spPr>
        <p:txBody>
          <a:bodyPr wrap="none" rtlCol="0">
            <a:spAutoFit/>
          </a:bodyPr>
          <a:lstStyle/>
          <a:p>
            <a:pPr algn="ctr"/>
            <a:r>
              <a:rPr lang="en-US" altLang="zh-CN" sz="3200" dirty="0">
                <a:solidFill>
                  <a:srgbClr val="E0B07E"/>
                </a:solidFill>
              </a:rPr>
              <a:t>CONTENTS</a:t>
            </a:r>
            <a:endParaRPr lang="zh-CN" altLang="en-US" sz="3200" dirty="0">
              <a:solidFill>
                <a:srgbClr val="E0B07E"/>
              </a:solidFill>
            </a:endParaRPr>
          </a:p>
        </p:txBody>
      </p:sp>
      <p:sp>
        <p:nvSpPr>
          <p:cNvPr id="8" name="矩形 7"/>
          <p:cNvSpPr/>
          <p:nvPr/>
        </p:nvSpPr>
        <p:spPr>
          <a:xfrm>
            <a:off x="2149811" y="2178995"/>
            <a:ext cx="642025" cy="6420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9" name="矩形 8"/>
          <p:cNvSpPr/>
          <p:nvPr/>
        </p:nvSpPr>
        <p:spPr>
          <a:xfrm>
            <a:off x="2162935" y="4343858"/>
            <a:ext cx="642025" cy="642025"/>
          </a:xfrm>
          <a:prstGeom prst="rect">
            <a:avLst/>
          </a:prstGeom>
          <a:solidFill>
            <a:srgbClr val="E0B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03</a:t>
            </a:r>
            <a:endParaRPr lang="zh-CN" altLang="en-US" dirty="0"/>
          </a:p>
        </p:txBody>
      </p:sp>
      <p:sp>
        <p:nvSpPr>
          <p:cNvPr id="10" name="矩形 9"/>
          <p:cNvSpPr/>
          <p:nvPr/>
        </p:nvSpPr>
        <p:spPr>
          <a:xfrm>
            <a:off x="7142438" y="2134156"/>
            <a:ext cx="642025" cy="642025"/>
          </a:xfrm>
          <a:prstGeom prst="rect">
            <a:avLst/>
          </a:prstGeom>
          <a:solidFill>
            <a:srgbClr val="E0B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02</a:t>
            </a:r>
            <a:endParaRPr lang="zh-CN" altLang="en-US" dirty="0"/>
          </a:p>
        </p:txBody>
      </p:sp>
      <p:sp>
        <p:nvSpPr>
          <p:cNvPr id="11" name="矩形 10"/>
          <p:cNvSpPr/>
          <p:nvPr/>
        </p:nvSpPr>
        <p:spPr>
          <a:xfrm>
            <a:off x="7072003" y="4319080"/>
            <a:ext cx="642025" cy="6420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04</a:t>
            </a:r>
            <a:endParaRPr lang="zh-CN" altLang="en-US" dirty="0"/>
          </a:p>
        </p:txBody>
      </p:sp>
      <p:sp>
        <p:nvSpPr>
          <p:cNvPr id="12" name="文本框 11"/>
          <p:cNvSpPr txBox="1"/>
          <p:nvPr/>
        </p:nvSpPr>
        <p:spPr>
          <a:xfrm>
            <a:off x="2939450" y="2578866"/>
            <a:ext cx="3227882" cy="523220"/>
          </a:xfrm>
          <a:prstGeom prst="rect">
            <a:avLst/>
          </a:prstGeom>
          <a:noFill/>
        </p:spPr>
        <p:txBody>
          <a:bodyPr wrap="square" rtlCol="0">
            <a:spAutoFit/>
          </a:bodyPr>
          <a:lstStyle/>
          <a:p>
            <a:r>
              <a:rPr lang="zh-CN" altLang="en-US" sz="1400" dirty="0" smtClean="0">
                <a:solidFill>
                  <a:schemeClr val="bg1">
                    <a:lumMod val="50000"/>
                  </a:schemeClr>
                </a:solidFill>
                <a:latin typeface="Nirmala UI Semilight" panose="020B0402040204020203" pitchFamily="34" charset="0"/>
                <a:cs typeface="Nirmala UI Semilight" panose="020B0402040204020203" pitchFamily="34" charset="0"/>
              </a:rPr>
              <a:t>从市场，用户的视角来分析项目</a:t>
            </a:r>
            <a:endParaRPr lang="en-US" altLang="zh-CN" sz="1400" dirty="0" smtClean="0">
              <a:solidFill>
                <a:schemeClr val="bg1">
                  <a:lumMod val="50000"/>
                </a:schemeClr>
              </a:solidFill>
              <a:latin typeface="Nirmala UI Semilight" panose="020B0402040204020203" pitchFamily="34" charset="0"/>
              <a:cs typeface="Nirmala UI Semilight" panose="020B0402040204020203" pitchFamily="34" charset="0"/>
            </a:endParaRPr>
          </a:p>
          <a:p>
            <a:r>
              <a:rPr lang="zh-CN" altLang="en-US" sz="1400" dirty="0" smtClean="0">
                <a:solidFill>
                  <a:schemeClr val="bg1">
                    <a:lumMod val="50000"/>
                  </a:schemeClr>
                </a:solidFill>
                <a:latin typeface="Nirmala UI Semilight" panose="020B0402040204020203" pitchFamily="34" charset="0"/>
                <a:cs typeface="Nirmala UI Semilight" panose="020B0402040204020203" pitchFamily="34" charset="0"/>
              </a:rPr>
              <a:t>功能需求和质量需求</a:t>
            </a:r>
            <a:endParaRPr lang="zh-CN" altLang="en-US" sz="1400" dirty="0">
              <a:solidFill>
                <a:schemeClr val="bg1">
                  <a:lumMod val="50000"/>
                </a:schemeClr>
              </a:solidFill>
              <a:latin typeface="Nirmala UI Semilight" panose="020B0402040204020203" pitchFamily="34" charset="0"/>
              <a:cs typeface="Nirmala UI Semilight" panose="020B0402040204020203" pitchFamily="34" charset="0"/>
            </a:endParaRPr>
          </a:p>
        </p:txBody>
      </p:sp>
      <p:sp>
        <p:nvSpPr>
          <p:cNvPr id="13" name="文本框 12"/>
          <p:cNvSpPr txBox="1"/>
          <p:nvPr/>
        </p:nvSpPr>
        <p:spPr>
          <a:xfrm>
            <a:off x="2939449" y="2135622"/>
            <a:ext cx="1468025" cy="461665"/>
          </a:xfrm>
          <a:prstGeom prst="rect">
            <a:avLst/>
          </a:prstGeom>
          <a:noFill/>
        </p:spPr>
        <p:txBody>
          <a:bodyPr wrap="square" rtlCol="0">
            <a:spAutoFit/>
          </a:bodyPr>
          <a:lstStyle/>
          <a:p>
            <a:r>
              <a:rPr lang="zh-CN" altLang="en-US" sz="2400" dirty="0" smtClean="0">
                <a:solidFill>
                  <a:schemeClr val="bg1">
                    <a:lumMod val="75000"/>
                  </a:schemeClr>
                </a:solidFill>
                <a:latin typeface="Neo Sans Intel" panose="020B0504020202020204" pitchFamily="34" charset="0"/>
                <a:cs typeface="Segoe UI" panose="020B0502040204020203" pitchFamily="34" charset="0"/>
              </a:rPr>
              <a:t>需求分析</a:t>
            </a:r>
            <a:endParaRPr lang="zh-CN" altLang="en-US" sz="2400" dirty="0">
              <a:solidFill>
                <a:schemeClr val="bg1">
                  <a:lumMod val="75000"/>
                </a:schemeClr>
              </a:solidFill>
              <a:latin typeface="Neo Sans Intel" panose="020B0504020202020204" pitchFamily="34" charset="0"/>
              <a:cs typeface="Segoe UI" panose="020B0502040204020203" pitchFamily="34" charset="0"/>
            </a:endParaRPr>
          </a:p>
        </p:txBody>
      </p:sp>
      <p:sp>
        <p:nvSpPr>
          <p:cNvPr id="14" name="文本框 13"/>
          <p:cNvSpPr txBox="1"/>
          <p:nvPr/>
        </p:nvSpPr>
        <p:spPr>
          <a:xfrm>
            <a:off x="7932077" y="2577226"/>
            <a:ext cx="3227882" cy="523220"/>
          </a:xfrm>
          <a:prstGeom prst="rect">
            <a:avLst/>
          </a:prstGeom>
          <a:noFill/>
        </p:spPr>
        <p:txBody>
          <a:bodyPr wrap="square" rtlCol="0">
            <a:spAutoFit/>
          </a:bodyPr>
          <a:lstStyle/>
          <a:p>
            <a:r>
              <a:rPr lang="zh-CN" altLang="en-US" sz="1400" dirty="0" smtClean="0">
                <a:solidFill>
                  <a:schemeClr val="bg1">
                    <a:lumMod val="50000"/>
                  </a:schemeClr>
                </a:solidFill>
                <a:latin typeface="Nirmala UI Semilight" panose="020B0402040204020203" pitchFamily="34" charset="0"/>
                <a:cs typeface="Nirmala UI Semilight" panose="020B0402040204020203" pitchFamily="34" charset="0"/>
              </a:rPr>
              <a:t>用直观的界面展示来描述软件系统</a:t>
            </a:r>
            <a:endParaRPr lang="en-US" altLang="zh-CN" sz="1400" dirty="0" smtClean="0">
              <a:solidFill>
                <a:schemeClr val="bg1">
                  <a:lumMod val="50000"/>
                </a:schemeClr>
              </a:solidFill>
              <a:latin typeface="Nirmala UI Semilight" panose="020B0402040204020203" pitchFamily="34" charset="0"/>
              <a:cs typeface="Nirmala UI Semilight" panose="020B0402040204020203" pitchFamily="34" charset="0"/>
            </a:endParaRPr>
          </a:p>
          <a:p>
            <a:r>
              <a:rPr lang="zh-CN" altLang="en-US" sz="1400" dirty="0" smtClean="0">
                <a:solidFill>
                  <a:schemeClr val="bg1">
                    <a:lumMod val="50000"/>
                  </a:schemeClr>
                </a:solidFill>
                <a:latin typeface="Nirmala UI Semilight" panose="020B0402040204020203" pitchFamily="34" charset="0"/>
                <a:cs typeface="Nirmala UI Semilight" panose="020B0402040204020203" pitchFamily="34" charset="0"/>
              </a:rPr>
              <a:t>的功能</a:t>
            </a:r>
            <a:endParaRPr lang="zh-CN" altLang="en-US" sz="1400" dirty="0">
              <a:solidFill>
                <a:schemeClr val="bg1">
                  <a:lumMod val="50000"/>
                </a:schemeClr>
              </a:solidFill>
              <a:latin typeface="Nirmala UI Semilight" panose="020B0402040204020203" pitchFamily="34" charset="0"/>
              <a:cs typeface="Nirmala UI Semilight" panose="020B0402040204020203" pitchFamily="34" charset="0"/>
            </a:endParaRPr>
          </a:p>
        </p:txBody>
      </p:sp>
      <p:sp>
        <p:nvSpPr>
          <p:cNvPr id="15" name="文本框 14"/>
          <p:cNvSpPr txBox="1"/>
          <p:nvPr/>
        </p:nvSpPr>
        <p:spPr>
          <a:xfrm>
            <a:off x="7932077" y="2133982"/>
            <a:ext cx="1541110" cy="461665"/>
          </a:xfrm>
          <a:prstGeom prst="rect">
            <a:avLst/>
          </a:prstGeom>
          <a:noFill/>
        </p:spPr>
        <p:txBody>
          <a:bodyPr wrap="square" rtlCol="0">
            <a:spAutoFit/>
          </a:bodyPr>
          <a:lstStyle/>
          <a:p>
            <a:r>
              <a:rPr lang="zh-CN" altLang="en-US" sz="2400" dirty="0" smtClean="0">
                <a:solidFill>
                  <a:srgbClr val="E0B07E"/>
                </a:solidFill>
                <a:latin typeface="Neo Sans Intel" panose="020B0504020202020204" pitchFamily="34" charset="0"/>
                <a:cs typeface="Segoe UI" panose="020B0502040204020203" pitchFamily="34" charset="0"/>
              </a:rPr>
              <a:t>功能界面</a:t>
            </a:r>
            <a:endParaRPr lang="zh-CN" altLang="en-US" sz="2400" dirty="0">
              <a:solidFill>
                <a:srgbClr val="E0B07E"/>
              </a:solidFill>
              <a:latin typeface="Neo Sans Intel" panose="020B0504020202020204" pitchFamily="34" charset="0"/>
              <a:cs typeface="Segoe UI" panose="020B0502040204020203" pitchFamily="34" charset="0"/>
            </a:endParaRPr>
          </a:p>
        </p:txBody>
      </p:sp>
      <p:sp>
        <p:nvSpPr>
          <p:cNvPr id="16" name="文本框 15"/>
          <p:cNvSpPr txBox="1"/>
          <p:nvPr/>
        </p:nvSpPr>
        <p:spPr>
          <a:xfrm>
            <a:off x="7782971" y="4762150"/>
            <a:ext cx="3227882" cy="523220"/>
          </a:xfrm>
          <a:prstGeom prst="rect">
            <a:avLst/>
          </a:prstGeom>
          <a:noFill/>
        </p:spPr>
        <p:txBody>
          <a:bodyPr wrap="square" rtlCol="0">
            <a:spAutoFit/>
          </a:bodyPr>
          <a:lstStyle/>
          <a:p>
            <a:r>
              <a:rPr lang="zh-CN" altLang="en-US" sz="1400" dirty="0" smtClean="0">
                <a:solidFill>
                  <a:schemeClr val="bg1">
                    <a:lumMod val="50000"/>
                  </a:schemeClr>
                </a:solidFill>
                <a:latin typeface="Nirmala UI Semilight" panose="020B0402040204020203" pitchFamily="34" charset="0"/>
                <a:cs typeface="Nirmala UI Semilight" panose="020B0402040204020203" pitchFamily="34" charset="0"/>
              </a:rPr>
              <a:t>总结项目开发过程中的不足，产品的缺陷，并憧憬更好的明天</a:t>
            </a:r>
            <a:endParaRPr lang="en-US" altLang="zh-CN" sz="1400" dirty="0" smtClean="0">
              <a:solidFill>
                <a:schemeClr val="bg1">
                  <a:lumMod val="50000"/>
                </a:schemeClr>
              </a:solidFill>
              <a:latin typeface="Nirmala UI Semilight" panose="020B0402040204020203" pitchFamily="34" charset="0"/>
              <a:cs typeface="Nirmala UI Semilight" panose="020B0402040204020203" pitchFamily="34" charset="0"/>
            </a:endParaRPr>
          </a:p>
        </p:txBody>
      </p:sp>
      <p:sp>
        <p:nvSpPr>
          <p:cNvPr id="17" name="文本框 16"/>
          <p:cNvSpPr txBox="1"/>
          <p:nvPr/>
        </p:nvSpPr>
        <p:spPr>
          <a:xfrm>
            <a:off x="7782971" y="4318906"/>
            <a:ext cx="1546696" cy="461665"/>
          </a:xfrm>
          <a:prstGeom prst="rect">
            <a:avLst/>
          </a:prstGeom>
          <a:noFill/>
        </p:spPr>
        <p:txBody>
          <a:bodyPr wrap="square" rtlCol="0">
            <a:spAutoFit/>
          </a:bodyPr>
          <a:lstStyle/>
          <a:p>
            <a:r>
              <a:rPr lang="zh-CN" altLang="en-US" sz="2400" dirty="0" smtClean="0">
                <a:solidFill>
                  <a:schemeClr val="bg1">
                    <a:lumMod val="75000"/>
                  </a:schemeClr>
                </a:solidFill>
                <a:latin typeface="Neo Sans Intel" panose="020B0504020202020204" pitchFamily="34" charset="0"/>
                <a:cs typeface="Segoe UI" panose="020B0502040204020203" pitchFamily="34" charset="0"/>
              </a:rPr>
              <a:t>未来期望</a:t>
            </a:r>
            <a:endParaRPr lang="zh-CN" altLang="en-US" sz="2400" dirty="0">
              <a:solidFill>
                <a:schemeClr val="bg1">
                  <a:lumMod val="75000"/>
                </a:schemeClr>
              </a:solidFill>
              <a:latin typeface="Neo Sans Intel" panose="020B0504020202020204" pitchFamily="34" charset="0"/>
              <a:cs typeface="Segoe UI" panose="020B0502040204020203" pitchFamily="34" charset="0"/>
            </a:endParaRPr>
          </a:p>
        </p:txBody>
      </p:sp>
      <p:sp>
        <p:nvSpPr>
          <p:cNvPr id="18" name="文本框 17"/>
          <p:cNvSpPr txBox="1"/>
          <p:nvPr/>
        </p:nvSpPr>
        <p:spPr>
          <a:xfrm>
            <a:off x="2873903" y="4743729"/>
            <a:ext cx="3227882" cy="523220"/>
          </a:xfrm>
          <a:prstGeom prst="rect">
            <a:avLst/>
          </a:prstGeom>
          <a:noFill/>
        </p:spPr>
        <p:txBody>
          <a:bodyPr wrap="square" rtlCol="0">
            <a:spAutoFit/>
          </a:bodyPr>
          <a:lstStyle/>
          <a:p>
            <a:r>
              <a:rPr lang="zh-CN" altLang="en-US" sz="1400" dirty="0" smtClean="0">
                <a:solidFill>
                  <a:schemeClr val="bg1">
                    <a:lumMod val="50000"/>
                  </a:schemeClr>
                </a:solidFill>
                <a:latin typeface="Nirmala UI Semilight" panose="020B0402040204020203" pitchFamily="34" charset="0"/>
                <a:cs typeface="Nirmala UI Semilight" panose="020B0402040204020203" pitchFamily="34" charset="0"/>
              </a:rPr>
              <a:t>设计项目结构，软件架构，功能模块的</a:t>
            </a:r>
            <a:endParaRPr lang="en-US" altLang="zh-CN" sz="1400" dirty="0" smtClean="0">
              <a:solidFill>
                <a:schemeClr val="bg1">
                  <a:lumMod val="50000"/>
                </a:schemeClr>
              </a:solidFill>
              <a:latin typeface="Nirmala UI Semilight" panose="020B0402040204020203" pitchFamily="34" charset="0"/>
              <a:cs typeface="Nirmala UI Semilight" panose="020B0402040204020203" pitchFamily="34" charset="0"/>
            </a:endParaRPr>
          </a:p>
          <a:p>
            <a:r>
              <a:rPr lang="zh-CN" altLang="en-US" sz="1400" dirty="0" smtClean="0">
                <a:solidFill>
                  <a:schemeClr val="bg1">
                    <a:lumMod val="50000"/>
                  </a:schemeClr>
                </a:solidFill>
                <a:latin typeface="Nirmala UI Semilight" panose="020B0402040204020203" pitchFamily="34" charset="0"/>
                <a:cs typeface="Nirmala UI Semilight" panose="020B0402040204020203" pitchFamily="34" charset="0"/>
              </a:rPr>
              <a:t>分解以满足质量属性</a:t>
            </a:r>
            <a:endParaRPr lang="zh-CN" altLang="en-US" sz="1400" dirty="0">
              <a:solidFill>
                <a:schemeClr val="bg1">
                  <a:lumMod val="50000"/>
                </a:schemeClr>
              </a:solidFill>
              <a:latin typeface="Nirmala UI Semilight" panose="020B0402040204020203" pitchFamily="34" charset="0"/>
              <a:cs typeface="Nirmala UI Semilight" panose="020B0402040204020203" pitchFamily="34" charset="0"/>
            </a:endParaRPr>
          </a:p>
        </p:txBody>
      </p:sp>
      <p:sp>
        <p:nvSpPr>
          <p:cNvPr id="19" name="文本框 18"/>
          <p:cNvSpPr txBox="1"/>
          <p:nvPr/>
        </p:nvSpPr>
        <p:spPr>
          <a:xfrm>
            <a:off x="2873903" y="4300485"/>
            <a:ext cx="1546696" cy="461665"/>
          </a:xfrm>
          <a:prstGeom prst="rect">
            <a:avLst/>
          </a:prstGeom>
          <a:noFill/>
        </p:spPr>
        <p:txBody>
          <a:bodyPr wrap="square" rtlCol="0">
            <a:spAutoFit/>
          </a:bodyPr>
          <a:lstStyle/>
          <a:p>
            <a:r>
              <a:rPr lang="zh-CN" altLang="en-US" sz="2400" dirty="0" smtClean="0">
                <a:solidFill>
                  <a:srgbClr val="E0B07E"/>
                </a:solidFill>
                <a:latin typeface="Neo Sans Intel" panose="020B0504020202020204" pitchFamily="34" charset="0"/>
                <a:cs typeface="Segoe UI" panose="020B0502040204020203" pitchFamily="34" charset="0"/>
              </a:rPr>
              <a:t>系统设计</a:t>
            </a:r>
            <a:endParaRPr lang="zh-CN" altLang="en-US" sz="2400" dirty="0">
              <a:solidFill>
                <a:srgbClr val="E0B07E"/>
              </a:solidFill>
              <a:latin typeface="Neo Sans Intel" panose="020B0504020202020204" pitchFamily="34" charset="0"/>
              <a:cs typeface="Segoe UI" panose="020B0502040204020203" pitchFamily="34" charset="0"/>
            </a:endParaRPr>
          </a:p>
        </p:txBody>
      </p:sp>
      <p:cxnSp>
        <p:nvCxnSpPr>
          <p:cNvPr id="21" name="直接连接符 20"/>
          <p:cNvCxnSpPr/>
          <p:nvPr/>
        </p:nvCxnSpPr>
        <p:spPr>
          <a:xfrm>
            <a:off x="3994718" y="824314"/>
            <a:ext cx="420256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invX="1"/>
      </p:transition>
    </mc:Choice>
    <mc:Fallback xmlns="">
      <p:transition spd="slow" advClick="0" advTm="4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86"/>
          <p:cNvSpPr txBox="1"/>
          <p:nvPr/>
        </p:nvSpPr>
        <p:spPr>
          <a:xfrm>
            <a:off x="5245409" y="4990582"/>
            <a:ext cx="1701183" cy="460375"/>
          </a:xfrm>
          <a:prstGeom prst="rect">
            <a:avLst/>
          </a:prstGeom>
          <a:noFill/>
        </p:spPr>
        <p:txBody>
          <a:bodyPr wrap="square" rtlCol="0">
            <a:spAutoFit/>
          </a:bodyPr>
          <a:lstStyle/>
          <a:p>
            <a:pPr algn="ctr"/>
            <a:r>
              <a:rPr lang="zh-CN" altLang="en-US" sz="2400" dirty="0">
                <a:solidFill>
                  <a:srgbClr val="E0B07E"/>
                </a:solidFill>
                <a:latin typeface="Segoe UI" panose="020B0502040204020203" pitchFamily="34" charset="0"/>
                <a:cs typeface="Segoe UI" panose="020B0502040204020203" pitchFamily="34" charset="0"/>
              </a:rPr>
              <a:t>架构设计</a:t>
            </a:r>
          </a:p>
        </p:txBody>
      </p:sp>
      <p:sp>
        <p:nvSpPr>
          <p:cNvPr id="88" name="矩形 87"/>
          <p:cNvSpPr/>
          <p:nvPr/>
        </p:nvSpPr>
        <p:spPr>
          <a:xfrm>
            <a:off x="2614308" y="5713969"/>
            <a:ext cx="6963384" cy="275590"/>
          </a:xfrm>
          <a:prstGeom prst="rect">
            <a:avLst/>
          </a:prstGeom>
        </p:spPr>
        <p:txBody>
          <a:bodyPr wrap="square">
            <a:spAutoFit/>
          </a:bodyPr>
          <a:lstStyle/>
          <a:p>
            <a:pPr algn="ctr"/>
            <a:r>
              <a:rPr lang="zh-CN" altLang="en-US" sz="1200" dirty="0">
                <a:solidFill>
                  <a:schemeClr val="bg1">
                    <a:lumMod val="65000"/>
                  </a:schemeClr>
                </a:solidFill>
                <a:latin typeface="Segoe UI" panose="020B0502040204020203" pitchFamily="34" charset="0"/>
                <a:cs typeface="Segoe UI" panose="020B0502040204020203" pitchFamily="34" charset="0"/>
              </a:rPr>
              <a:t>用部署图、类图、架构设计图等阐明软件的架构设计</a:t>
            </a:r>
          </a:p>
        </p:txBody>
      </p:sp>
      <p:cxnSp>
        <p:nvCxnSpPr>
          <p:cNvPr id="89" name="直接连接符 88"/>
          <p:cNvCxnSpPr/>
          <p:nvPr/>
        </p:nvCxnSpPr>
        <p:spPr>
          <a:xfrm>
            <a:off x="5085837" y="5551409"/>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5085837" y="1734033"/>
            <a:ext cx="1933941" cy="2532448"/>
            <a:chOff x="5250180" y="1414796"/>
            <a:chExt cx="1933941" cy="2532448"/>
          </a:xfrm>
        </p:grpSpPr>
        <p:grpSp>
          <p:nvGrpSpPr>
            <p:cNvPr id="42" name="组合 41"/>
            <p:cNvGrpSpPr/>
            <p:nvPr/>
          </p:nvGrpSpPr>
          <p:grpSpPr>
            <a:xfrm>
              <a:off x="5250180" y="1414796"/>
              <a:ext cx="1717287" cy="154021"/>
              <a:chOff x="5250180" y="1414796"/>
              <a:chExt cx="1717287" cy="154021"/>
            </a:xfrm>
          </p:grpSpPr>
          <p:cxnSp>
            <p:nvCxnSpPr>
              <p:cNvPr id="90" name="直接连接符 89"/>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rot="18438729">
              <a:off x="6371313" y="1780502"/>
              <a:ext cx="1036332" cy="589282"/>
              <a:chOff x="4446771" y="2019138"/>
              <a:chExt cx="1036331" cy="589282"/>
            </a:xfrm>
          </p:grpSpPr>
          <p:cxnSp>
            <p:nvCxnSpPr>
              <p:cNvPr id="69" name="直接连接符 68"/>
              <p:cNvCxnSpPr/>
              <p:nvPr/>
            </p:nvCxnSpPr>
            <p:spPr>
              <a:xfrm flipV="1">
                <a:off x="4446771"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4510411"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4574050"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4637688"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4701326"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flipH="1">
              <a:off x="5250180" y="2615246"/>
              <a:ext cx="1717287" cy="154021"/>
              <a:chOff x="5250180" y="1414796"/>
              <a:chExt cx="1717287" cy="154021"/>
            </a:xfrm>
          </p:grpSpPr>
          <p:cxnSp>
            <p:nvCxnSpPr>
              <p:cNvPr id="64" name="直接连接符 63"/>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rot="18438729">
              <a:off x="6371314" y="2911324"/>
              <a:ext cx="1036332" cy="589282"/>
              <a:chOff x="4446771" y="2019138"/>
              <a:chExt cx="1036331" cy="589282"/>
            </a:xfrm>
          </p:grpSpPr>
          <p:cxnSp>
            <p:nvCxnSpPr>
              <p:cNvPr id="59" name="直接连接符 58"/>
              <p:cNvCxnSpPr/>
              <p:nvPr/>
            </p:nvCxnSpPr>
            <p:spPr>
              <a:xfrm flipV="1">
                <a:off x="4446771"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10411"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574050"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637688"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4701326"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flipH="1">
              <a:off x="5250180" y="3793223"/>
              <a:ext cx="1717287" cy="154021"/>
              <a:chOff x="5250180" y="1414796"/>
              <a:chExt cx="1717287" cy="154021"/>
            </a:xfrm>
          </p:grpSpPr>
          <p:cxnSp>
            <p:nvCxnSpPr>
              <p:cNvPr id="47" name="直接连接符 46"/>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56956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Single"/>
      </p:transition>
    </mc:Choice>
    <mc:Fallback xmlns="">
      <p:transition spd="slow" advClick="0" advTm="4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菱形 12"/>
          <p:cNvSpPr/>
          <p:nvPr/>
        </p:nvSpPr>
        <p:spPr>
          <a:xfrm>
            <a:off x="4993835" y="3338523"/>
            <a:ext cx="2141316" cy="954913"/>
          </a:xfrm>
          <a:prstGeom prst="diamond">
            <a:avLst/>
          </a:prstGeom>
          <a:solidFill>
            <a:srgbClr val="E0B07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4993835" y="2813291"/>
            <a:ext cx="2141316" cy="954913"/>
          </a:xfrm>
          <a:prstGeom prst="diamond">
            <a:avLst/>
          </a:prstGeom>
          <a:solidFill>
            <a:schemeClr val="tx1">
              <a:lumMod val="65000"/>
              <a:lumOff val="3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4993835" y="2213915"/>
            <a:ext cx="2141316" cy="954913"/>
          </a:xfrm>
          <a:prstGeom prst="diamond">
            <a:avLst/>
          </a:prstGeom>
          <a:solidFill>
            <a:srgbClr val="E0B07E">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4685" y="172085"/>
            <a:ext cx="2007235" cy="46037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a:solidFill>
                  <a:srgbClr val="E0B07E"/>
                </a:solidFill>
                <a:latin typeface="Segoe UI" panose="020B0502040204020203" pitchFamily="34" charset="0"/>
                <a:ea typeface="宋体" panose="02010600030101010101" pitchFamily="2" charset="-122"/>
                <a:cs typeface="Segoe UI" panose="020B0502040204020203" pitchFamily="34" charset="0"/>
              </a:rPr>
              <a:t>架构设计</a:t>
            </a: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菱形 6"/>
          <p:cNvSpPr/>
          <p:nvPr/>
        </p:nvSpPr>
        <p:spPr>
          <a:xfrm>
            <a:off x="4993835" y="1645019"/>
            <a:ext cx="2141316" cy="954913"/>
          </a:xfrm>
          <a:prstGeom prst="diamond">
            <a:avLst/>
          </a:prstGeom>
          <a:solidFill>
            <a:schemeClr val="tx1">
              <a:lumMod val="50000"/>
              <a:lumOff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562090" y="1831340"/>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779260" y="3091156"/>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495760" y="1521452"/>
            <a:ext cx="1198880" cy="337185"/>
          </a:xfrm>
          <a:prstGeom prst="rect">
            <a:avLst/>
          </a:prstGeom>
        </p:spPr>
        <p:txBody>
          <a:bodyPr wrap="none">
            <a:spAutoFit/>
          </a:bodyPr>
          <a:lstStyle/>
          <a:p>
            <a:r>
              <a:rPr lang="zh-CN" sz="16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系统流程图</a:t>
            </a:r>
            <a:endParaRPr lang="zh-CN" sz="1600" dirty="0">
              <a:solidFill>
                <a:srgbClr val="E0B07E"/>
              </a:solidFill>
            </a:endParaRPr>
          </a:p>
        </p:txBody>
      </p:sp>
      <p:sp>
        <p:nvSpPr>
          <p:cNvPr id="28" name="矩形 27"/>
          <p:cNvSpPr/>
          <p:nvPr/>
        </p:nvSpPr>
        <p:spPr>
          <a:xfrm>
            <a:off x="7495760" y="2213331"/>
            <a:ext cx="3771680" cy="2861310"/>
          </a:xfrm>
          <a:prstGeom prst="rect">
            <a:avLst/>
          </a:prstGeom>
        </p:spPr>
        <p:txBody>
          <a:bodyPr wrap="square">
            <a:spAutoFit/>
          </a:bodyPr>
          <a:lstStyle/>
          <a:p>
            <a:r>
              <a:rPr dirty="0">
                <a:solidFill>
                  <a:schemeClr val="bg1">
                    <a:lumMod val="75000"/>
                  </a:schemeClr>
                </a:solidFill>
                <a:latin typeface="Segoe UI" panose="020B0502040204020203" pitchFamily="34" charset="0"/>
                <a:cs typeface="Segoe UI" panose="020B0502040204020203" pitchFamily="34" charset="0"/>
              </a:rPr>
              <a:t>由上图我们可以分析得出本系统运行的主成功逻辑可以分为4条，每条逻辑最终的执行结果的成功与否都直接对系统的可用性产生影响，故要使本项目APP实现高可用性这一质量属性要求，则必须要求上述4条执行逻辑都不能出现失败的情形，具体而言，意味着用户的操作不能够出现单点失败，或者系统出现未预期的影响用户体验的情形。</a:t>
            </a:r>
          </a:p>
        </p:txBody>
      </p:sp>
      <p:sp>
        <p:nvSpPr>
          <p:cNvPr id="32" name="椭圆 31"/>
          <p:cNvSpPr/>
          <p:nvPr/>
        </p:nvSpPr>
        <p:spPr>
          <a:xfrm>
            <a:off x="5234940" y="2765030"/>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379720" y="3972916"/>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89696" y="2638486"/>
            <a:ext cx="1188146" cy="338554"/>
          </a:xfrm>
          <a:prstGeom prst="rect">
            <a:avLst/>
          </a:prstGeom>
        </p:spPr>
        <p:txBody>
          <a:bodyPr wrap="none">
            <a:spAutoFit/>
          </a:bodyPr>
          <a:lstStyle/>
          <a:p>
            <a:r>
              <a:rPr lang="en-US" altLang="zh-CN" sz="16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TITLE HERE</a:t>
            </a:r>
            <a:endParaRPr lang="zh-CN" altLang="en-US" sz="1600" dirty="0">
              <a:solidFill>
                <a:srgbClr val="E0B07E"/>
              </a:solidFill>
            </a:endParaRPr>
          </a:p>
        </p:txBody>
      </p:sp>
      <p:sp>
        <p:nvSpPr>
          <p:cNvPr id="35" name="矩形 34"/>
          <p:cNvSpPr/>
          <p:nvPr/>
        </p:nvSpPr>
        <p:spPr>
          <a:xfrm>
            <a:off x="989696" y="3019098"/>
            <a:ext cx="3771680" cy="461665"/>
          </a:xfrm>
          <a:prstGeom prst="rect">
            <a:avLst/>
          </a:prstGeom>
        </p:spPr>
        <p:txBody>
          <a:bodyPr wrap="square">
            <a:spAutoFit/>
          </a:bodyPr>
          <a:lstStyle/>
          <a:p>
            <a:r>
              <a:rPr lang="zh-CN" altLang="en-US" sz="1200" dirty="0">
                <a:solidFill>
                  <a:schemeClr val="bg1">
                    <a:lumMod val="75000"/>
                  </a:schemeClr>
                </a:solidFill>
                <a:latin typeface="Segoe UI" panose="020B0502040204020203" pitchFamily="34" charset="0"/>
                <a:cs typeface="Segoe UI" panose="020B0502040204020203" pitchFamily="34" charset="0"/>
              </a:rPr>
              <a:t>I decided to make </a:t>
            </a:r>
            <a:r>
              <a:rPr lang="en-US" altLang="zh-CN" sz="1200" dirty="0">
                <a:solidFill>
                  <a:schemeClr val="bg1">
                    <a:lumMod val="75000"/>
                  </a:schemeClr>
                </a:solidFill>
                <a:latin typeface="Segoe UI" panose="020B0502040204020203" pitchFamily="34" charset="0"/>
                <a:cs typeface="Segoe UI" panose="020B0502040204020203" pitchFamily="34" charset="0"/>
              </a:rPr>
              <a:t>a</a:t>
            </a:r>
            <a:r>
              <a:rPr lang="zh-CN" altLang="en-US" sz="1200" dirty="0">
                <a:solidFill>
                  <a:schemeClr val="bg1">
                    <a:lumMod val="75000"/>
                  </a:schemeClr>
                </a:solidFill>
                <a:latin typeface="Segoe UI" panose="020B0502040204020203" pitchFamily="34" charset="0"/>
                <a:cs typeface="Segoe UI" panose="020B0502040204020203" pitchFamily="34" charset="0"/>
              </a:rPr>
              <a:t> list of some of my favorite sites for free stock photos.  </a:t>
            </a:r>
            <a:endParaRPr lang="en-US" altLang="zh-CN" sz="1200" dirty="0">
              <a:solidFill>
                <a:schemeClr val="bg1">
                  <a:lumMod val="75000"/>
                </a:schemeClr>
              </a:solidFill>
              <a:latin typeface="Segoe UI" panose="020B0502040204020203" pitchFamily="34" charset="0"/>
              <a:cs typeface="Segoe UI" panose="020B0502040204020203" pitchFamily="34" charset="0"/>
            </a:endParaRPr>
          </a:p>
        </p:txBody>
      </p:sp>
      <p:sp>
        <p:nvSpPr>
          <p:cNvPr id="36" name="矩形 35"/>
          <p:cNvSpPr/>
          <p:nvPr/>
        </p:nvSpPr>
        <p:spPr>
          <a:xfrm>
            <a:off x="1974960" y="3851686"/>
            <a:ext cx="1188146" cy="338554"/>
          </a:xfrm>
          <a:prstGeom prst="rect">
            <a:avLst/>
          </a:prstGeom>
        </p:spPr>
        <p:txBody>
          <a:bodyPr wrap="none">
            <a:spAutoFit/>
          </a:bodyPr>
          <a:lstStyle/>
          <a:p>
            <a:r>
              <a:rPr lang="en-US" altLang="zh-CN" sz="16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TITLE HERE</a:t>
            </a:r>
            <a:endParaRPr lang="zh-CN" altLang="en-US" sz="1600" dirty="0">
              <a:solidFill>
                <a:srgbClr val="E0B07E"/>
              </a:solidFill>
            </a:endParaRPr>
          </a:p>
        </p:txBody>
      </p:sp>
      <p:sp>
        <p:nvSpPr>
          <p:cNvPr id="37" name="矩形 36"/>
          <p:cNvSpPr/>
          <p:nvPr/>
        </p:nvSpPr>
        <p:spPr>
          <a:xfrm>
            <a:off x="1974960" y="4232298"/>
            <a:ext cx="3771680" cy="461665"/>
          </a:xfrm>
          <a:prstGeom prst="rect">
            <a:avLst/>
          </a:prstGeom>
        </p:spPr>
        <p:txBody>
          <a:bodyPr wrap="square">
            <a:spAutoFit/>
          </a:bodyPr>
          <a:lstStyle/>
          <a:p>
            <a:r>
              <a:rPr lang="zh-CN" altLang="en-US" sz="1200" dirty="0">
                <a:solidFill>
                  <a:schemeClr val="bg1">
                    <a:lumMod val="75000"/>
                  </a:schemeClr>
                </a:solidFill>
                <a:latin typeface="Segoe UI" panose="020B0502040204020203" pitchFamily="34" charset="0"/>
                <a:cs typeface="Segoe UI" panose="020B0502040204020203" pitchFamily="34" charset="0"/>
              </a:rPr>
              <a:t>I decided to make </a:t>
            </a:r>
            <a:r>
              <a:rPr lang="en-US" altLang="zh-CN" sz="1200" dirty="0">
                <a:solidFill>
                  <a:schemeClr val="bg1">
                    <a:lumMod val="75000"/>
                  </a:schemeClr>
                </a:solidFill>
                <a:latin typeface="Segoe UI" panose="020B0502040204020203" pitchFamily="34" charset="0"/>
                <a:cs typeface="Segoe UI" panose="020B0502040204020203" pitchFamily="34" charset="0"/>
              </a:rPr>
              <a:t>a</a:t>
            </a:r>
            <a:r>
              <a:rPr lang="zh-CN" altLang="en-US" sz="1200" dirty="0">
                <a:solidFill>
                  <a:schemeClr val="bg1">
                    <a:lumMod val="75000"/>
                  </a:schemeClr>
                </a:solidFill>
                <a:latin typeface="Segoe UI" panose="020B0502040204020203" pitchFamily="34" charset="0"/>
                <a:cs typeface="Segoe UI" panose="020B0502040204020203" pitchFamily="34" charset="0"/>
              </a:rPr>
              <a:t> list of some of my favorite sites for free stock photos.  </a:t>
            </a:r>
            <a:endParaRPr lang="en-US" altLang="zh-CN" sz="1200" dirty="0">
              <a:solidFill>
                <a:schemeClr val="bg1">
                  <a:lumMod val="75000"/>
                </a:schemeClr>
              </a:solidFill>
              <a:latin typeface="Segoe UI" panose="020B0502040204020203" pitchFamily="34" charset="0"/>
              <a:cs typeface="Segoe UI" panose="020B0502040204020203" pitchFamily="34" charset="0"/>
            </a:endParaRPr>
          </a:p>
        </p:txBody>
      </p:sp>
      <p:cxnSp>
        <p:nvCxnSpPr>
          <p:cNvPr id="41" name="直接连接符 40"/>
          <p:cNvCxnSpPr/>
          <p:nvPr/>
        </p:nvCxnSpPr>
        <p:spPr>
          <a:xfrm>
            <a:off x="6658610" y="1879600"/>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332480" y="4020963"/>
            <a:ext cx="203788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202080" y="2801923"/>
            <a:ext cx="299891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6" name="图片 6"/>
          <p:cNvPicPr>
            <a:picLocks noChangeAspect="1"/>
          </p:cNvPicPr>
          <p:nvPr/>
        </p:nvPicPr>
        <p:blipFill>
          <a:blip r:embed="rId2"/>
          <a:stretch>
            <a:fillRect/>
          </a:stretch>
        </p:blipFill>
        <p:spPr>
          <a:xfrm>
            <a:off x="654685" y="1079500"/>
            <a:ext cx="6003925" cy="5473700"/>
          </a:xfrm>
          <a:prstGeom prst="rect">
            <a:avLst/>
          </a:prstGeom>
          <a:noFill/>
          <a:ln w="9525">
            <a:noFill/>
          </a:ln>
        </p:spPr>
      </p:pic>
      <p:sp>
        <p:nvSpPr>
          <p:cNvPr id="2" name="矩形 1"/>
          <p:cNvSpPr/>
          <p:nvPr/>
        </p:nvSpPr>
        <p:spPr>
          <a:xfrm>
            <a:off x="7495540" y="633730"/>
            <a:ext cx="3027680" cy="521970"/>
          </a:xfrm>
          <a:prstGeom prst="rect">
            <a:avLst/>
          </a:prstGeom>
          <a:noFill/>
          <a:ln>
            <a:noFill/>
          </a:ln>
        </p:spPr>
        <p:txBody>
          <a:bodyPr wrap="none" rtlCol="0" anchor="t">
            <a:spAutoFit/>
          </a:bodyPr>
          <a:lstStyle/>
          <a:p>
            <a:pPr algn="ctr"/>
            <a:r>
              <a:rPr lang="zh-CN" altLang="en-US"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质量属性：可用性</a:t>
            </a:r>
          </a:p>
        </p:txBody>
      </p:sp>
    </p:spTree>
    <p:extLst>
      <p:ext uri="{BB962C8B-B14F-4D97-AF65-F5344CB8AC3E}">
        <p14:creationId xmlns:p14="http://schemas.microsoft.com/office/powerpoint/2010/main" val="251527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03" b="7923"/>
          <a:stretch>
            <a:fillRect/>
          </a:stretch>
        </p:blipFill>
        <p:spPr>
          <a:xfrm>
            <a:off x="0" y="0"/>
            <a:ext cx="12206654" cy="6858000"/>
          </a:xfrm>
          <a:prstGeom prst="rect">
            <a:avLst/>
          </a:prstGeom>
        </p:spPr>
      </p:pic>
      <p:sp>
        <p:nvSpPr>
          <p:cNvPr id="11" name="矩形 10"/>
          <p:cNvSpPr/>
          <p:nvPr/>
        </p:nvSpPr>
        <p:spPr>
          <a:xfrm>
            <a:off x="7046595" y="0"/>
            <a:ext cx="5160010" cy="6858000"/>
          </a:xfrm>
          <a:prstGeom prst="rect">
            <a:avLst/>
          </a:prstGeom>
          <a:solidFill>
            <a:srgbClr val="090D0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根据MVC-MVP架构设计模式，实时实地APP中大量应用了前端UI-数据适配Adapter-数据存储Model的设计模式，并且成功在一些包内设置了单例类，根据这样的设计模式，可以很轻松的实现不同Activity之间复杂的Context切换，从而节约了开发成本。</a:t>
            </a:r>
          </a:p>
        </p:txBody>
      </p:sp>
      <p:sp>
        <p:nvSpPr>
          <p:cNvPr id="4" name="文本框 3"/>
          <p:cNvSpPr txBox="1"/>
          <p:nvPr/>
        </p:nvSpPr>
        <p:spPr>
          <a:xfrm>
            <a:off x="654685" y="172085"/>
            <a:ext cx="2146300" cy="46037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a:solidFill>
                  <a:srgbClr val="E0B07E"/>
                </a:solidFill>
                <a:latin typeface="Segoe UI" panose="020B0502040204020203" pitchFamily="34" charset="0"/>
                <a:ea typeface="宋体" panose="02010600030101010101" pitchFamily="2" charset="-122"/>
                <a:cs typeface="Segoe UI" panose="020B0502040204020203" pitchFamily="34" charset="0"/>
              </a:rPr>
              <a:t>架构设计</a:t>
            </a: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9410219" y="3364149"/>
            <a:ext cx="2141315" cy="14748"/>
          </a:xfrm>
          <a:prstGeom prst="line">
            <a:avLst/>
          </a:prstGeom>
          <a:ln>
            <a:solidFill>
              <a:schemeClr val="bg1">
                <a:lumMod val="50000"/>
                <a:alpha val="77000"/>
              </a:schemeClr>
            </a:solidFill>
          </a:ln>
        </p:spPr>
        <p:style>
          <a:lnRef idx="1">
            <a:schemeClr val="accent1"/>
          </a:lnRef>
          <a:fillRef idx="0">
            <a:schemeClr val="accent1"/>
          </a:fillRef>
          <a:effectRef idx="0">
            <a:schemeClr val="accent1"/>
          </a:effectRef>
          <a:fontRef idx="minor">
            <a:schemeClr val="tx1"/>
          </a:fontRef>
        </p:style>
      </p:cxnSp>
      <p:pic>
        <p:nvPicPr>
          <p:cNvPr id="2" name="图片 4"/>
          <p:cNvPicPr>
            <a:picLocks noChangeAspect="1"/>
          </p:cNvPicPr>
          <p:nvPr/>
        </p:nvPicPr>
        <p:blipFill>
          <a:blip r:embed="rId3"/>
          <a:stretch>
            <a:fillRect/>
          </a:stretch>
        </p:blipFill>
        <p:spPr>
          <a:xfrm>
            <a:off x="654685" y="1410335"/>
            <a:ext cx="5464175" cy="5166995"/>
          </a:xfrm>
          <a:prstGeom prst="rect">
            <a:avLst/>
          </a:prstGeom>
          <a:noFill/>
          <a:ln w="9525">
            <a:noFill/>
          </a:ln>
        </p:spPr>
      </p:pic>
      <p:sp>
        <p:nvSpPr>
          <p:cNvPr id="3" name="矩形 2"/>
          <p:cNvSpPr/>
          <p:nvPr/>
        </p:nvSpPr>
        <p:spPr>
          <a:xfrm>
            <a:off x="654685" y="786765"/>
            <a:ext cx="1706880" cy="460375"/>
          </a:xfrm>
          <a:prstGeom prst="rect">
            <a:avLst/>
          </a:prstGeom>
          <a:noFill/>
          <a:ln>
            <a:noFill/>
          </a:ln>
        </p:spPr>
        <p:txBody>
          <a:bodyPr wrap="none" rtlCol="0" anchor="t">
            <a:spAutoFit/>
          </a:bodyPr>
          <a:lstStyle/>
          <a:p>
            <a:pPr algn="ctr"/>
            <a:r>
              <a:rPr lang="zh-CN" altLang="en-US" sz="2400" b="1">
                <a:solidFill>
                  <a:schemeClr val="tx1"/>
                </a:solidFill>
                <a:effectLst>
                  <a:outerShdw blurRad="38100" dist="19050" dir="2700000" algn="tl" rotWithShape="0">
                    <a:schemeClr val="dk1">
                      <a:alpha val="40000"/>
                    </a:schemeClr>
                  </a:outerShdw>
                </a:effectLst>
              </a:rPr>
              <a:t>包结构设计</a:t>
            </a:r>
          </a:p>
        </p:txBody>
      </p:sp>
    </p:spTree>
    <p:extLst>
      <p:ext uri="{BB962C8B-B14F-4D97-AF65-F5344CB8AC3E}">
        <p14:creationId xmlns:p14="http://schemas.microsoft.com/office/powerpoint/2010/main" val="2360818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4685" y="172085"/>
            <a:ext cx="2281555" cy="46037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a:solidFill>
                  <a:srgbClr val="E0B07E"/>
                </a:solidFill>
                <a:latin typeface="Segoe UI" panose="020B0502040204020203" pitchFamily="34" charset="0"/>
                <a:ea typeface="宋体" panose="02010600030101010101" pitchFamily="2" charset="-122"/>
                <a:cs typeface="Segoe UI" panose="020B0502040204020203" pitchFamily="34" charset="0"/>
              </a:rPr>
              <a:t>架构设计</a:t>
            </a: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040765" y="908685"/>
            <a:ext cx="894080" cy="521970"/>
          </a:xfrm>
          <a:prstGeom prst="rect">
            <a:avLst/>
          </a:prstGeom>
          <a:noFill/>
          <a:ln>
            <a:noFill/>
          </a:ln>
        </p:spPr>
        <p:txBody>
          <a:bodyPr wrap="none" rtlCol="0" anchor="t">
            <a:spAutoFit/>
          </a:bodyPr>
          <a:lstStyle/>
          <a:p>
            <a:pPr algn="ctr"/>
            <a:r>
              <a:rPr lang="zh-CN" altLang="en-US" sz="2800" b="1">
                <a:gradFill>
                  <a:gsLst>
                    <a:gs pos="21000">
                      <a:srgbClr val="53575C"/>
                    </a:gs>
                    <a:gs pos="88000">
                      <a:srgbClr val="C5C7CA"/>
                    </a:gs>
                  </a:gsLst>
                  <a:lin ang="5400000"/>
                </a:gradFill>
                <a:effectLst/>
              </a:rPr>
              <a:t>类图</a:t>
            </a:r>
          </a:p>
        </p:txBody>
      </p:sp>
      <p:pic>
        <p:nvPicPr>
          <p:cNvPr id="3" name="图片 11"/>
          <p:cNvPicPr>
            <a:picLocks noChangeAspect="1"/>
          </p:cNvPicPr>
          <p:nvPr/>
        </p:nvPicPr>
        <p:blipFill>
          <a:blip r:embed="rId2"/>
          <a:stretch>
            <a:fillRect/>
          </a:stretch>
        </p:blipFill>
        <p:spPr>
          <a:xfrm>
            <a:off x="1040448" y="1984375"/>
            <a:ext cx="5273675" cy="3926840"/>
          </a:xfrm>
          <a:prstGeom prst="rect">
            <a:avLst/>
          </a:prstGeom>
          <a:noFill/>
          <a:ln w="9525">
            <a:noFill/>
          </a:ln>
        </p:spPr>
      </p:pic>
      <p:pic>
        <p:nvPicPr>
          <p:cNvPr id="6" name="图片 13"/>
          <p:cNvPicPr>
            <a:picLocks noChangeAspect="1"/>
          </p:cNvPicPr>
          <p:nvPr/>
        </p:nvPicPr>
        <p:blipFill>
          <a:blip r:embed="rId3"/>
          <a:stretch>
            <a:fillRect/>
          </a:stretch>
        </p:blipFill>
        <p:spPr>
          <a:xfrm>
            <a:off x="7496175" y="632460"/>
            <a:ext cx="4180840" cy="4589145"/>
          </a:xfrm>
          <a:prstGeom prst="rect">
            <a:avLst/>
          </a:prstGeom>
          <a:noFill/>
          <a:ln w="9525">
            <a:noFill/>
          </a:ln>
        </p:spPr>
      </p:pic>
      <p:pic>
        <p:nvPicPr>
          <p:cNvPr id="7" name="图片 14"/>
          <p:cNvPicPr>
            <a:picLocks noChangeAspect="1"/>
          </p:cNvPicPr>
          <p:nvPr/>
        </p:nvPicPr>
        <p:blipFill>
          <a:blip r:embed="rId4"/>
          <a:stretch>
            <a:fillRect/>
          </a:stretch>
        </p:blipFill>
        <p:spPr>
          <a:xfrm>
            <a:off x="3936048" y="1206183"/>
            <a:ext cx="5267325" cy="4445635"/>
          </a:xfrm>
          <a:prstGeom prst="rect">
            <a:avLst/>
          </a:prstGeom>
          <a:noFill/>
          <a:ln w="9525">
            <a:noFill/>
          </a:ln>
        </p:spPr>
      </p:pic>
      <p:sp>
        <p:nvSpPr>
          <p:cNvPr id="8" name="矩形 7"/>
          <p:cNvSpPr/>
          <p:nvPr/>
        </p:nvSpPr>
        <p:spPr>
          <a:xfrm>
            <a:off x="5822950" y="173355"/>
            <a:ext cx="1493520" cy="460375"/>
          </a:xfrm>
          <a:prstGeom prst="rect">
            <a:avLst/>
          </a:prstGeom>
          <a:noFill/>
          <a:ln>
            <a:noFill/>
          </a:ln>
        </p:spPr>
        <p:txBody>
          <a:bodyPr wrap="square" rtlCol="0" anchor="t">
            <a:spAutoFit/>
          </a:bodyPr>
          <a:lstStyle/>
          <a:p>
            <a:pPr algn="ctr"/>
            <a:r>
              <a:rPr lang="en-US" altLang="zh-CN" sz="2400" b="1">
                <a:solidFill>
                  <a:schemeClr val="accent1"/>
                </a:solidFill>
                <a:effectLst>
                  <a:outerShdw blurRad="38100" dist="25400" dir="5400000" algn="ctr" rotWithShape="0">
                    <a:srgbClr val="6E747A">
                      <a:alpha val="43000"/>
                    </a:srgbClr>
                  </a:outerShdw>
                </a:effectLst>
              </a:rPr>
              <a:t>MVC</a:t>
            </a:r>
          </a:p>
        </p:txBody>
      </p:sp>
    </p:spTree>
    <p:extLst>
      <p:ext uri="{BB962C8B-B14F-4D97-AF65-F5344CB8AC3E}">
        <p14:creationId xmlns:p14="http://schemas.microsoft.com/office/powerpoint/2010/main" val="839806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4685" y="172085"/>
            <a:ext cx="2365375" cy="46037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a:solidFill>
                  <a:srgbClr val="E0B07E"/>
                </a:solidFill>
                <a:latin typeface="Segoe UI" panose="020B0502040204020203" pitchFamily="34" charset="0"/>
                <a:ea typeface="宋体" panose="02010600030101010101" pitchFamily="2" charset="-122"/>
                <a:cs typeface="Segoe UI" panose="020B0502040204020203" pitchFamily="34" charset="0"/>
              </a:rPr>
              <a:t>架构设计</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86460" y="811530"/>
            <a:ext cx="1402080" cy="460375"/>
          </a:xfrm>
          <a:prstGeom prst="rect">
            <a:avLst/>
          </a:prstGeom>
          <a:noFill/>
          <a:ln>
            <a:noFill/>
          </a:ln>
        </p:spPr>
        <p:txBody>
          <a:bodyPr wrap="none" rtlCol="0" anchor="t">
            <a:spAutoFit/>
          </a:bodyPr>
          <a:lstStyle/>
          <a:p>
            <a:pPr algn="ctr"/>
            <a:r>
              <a:rPr lang="zh-CN" altLang="en-US" sz="2400" b="1">
                <a:solidFill>
                  <a:schemeClr val="accent1"/>
                </a:solidFill>
                <a:effectLst>
                  <a:outerShdw blurRad="38100" dist="25400" dir="5400000" algn="ctr" rotWithShape="0">
                    <a:srgbClr val="6E747A">
                      <a:alpha val="43000"/>
                    </a:srgbClr>
                  </a:outerShdw>
                </a:effectLst>
              </a:rPr>
              <a:t>存储数据</a:t>
            </a:r>
          </a:p>
        </p:txBody>
      </p:sp>
      <p:pic>
        <p:nvPicPr>
          <p:cNvPr id="16" name="图片 16"/>
          <p:cNvPicPr>
            <a:picLocks noChangeAspect="1"/>
          </p:cNvPicPr>
          <p:nvPr/>
        </p:nvPicPr>
        <p:blipFill>
          <a:blip r:embed="rId3"/>
          <a:stretch>
            <a:fillRect/>
          </a:stretch>
        </p:blipFill>
        <p:spPr>
          <a:xfrm>
            <a:off x="6491288" y="1463993"/>
            <a:ext cx="5269865" cy="4403725"/>
          </a:xfrm>
          <a:prstGeom prst="rect">
            <a:avLst/>
          </a:prstGeom>
          <a:noFill/>
          <a:ln w="9525">
            <a:noFill/>
          </a:ln>
        </p:spPr>
      </p:pic>
      <p:graphicFrame>
        <p:nvGraphicFramePr>
          <p:cNvPr id="3" name="对象 -2147482581"/>
          <p:cNvGraphicFramePr>
            <a:graphicFrameLocks noChangeAspect="1"/>
          </p:cNvGraphicFramePr>
          <p:nvPr/>
        </p:nvGraphicFramePr>
        <p:xfrm>
          <a:off x="314325" y="1463993"/>
          <a:ext cx="5273040" cy="5248275"/>
        </p:xfrm>
        <a:graphic>
          <a:graphicData uri="http://schemas.openxmlformats.org/presentationml/2006/ole">
            <mc:AlternateContent xmlns:mc="http://schemas.openxmlformats.org/markup-compatibility/2006">
              <mc:Choice xmlns:v="urn:schemas-microsoft-com:vml" Requires="v">
                <p:oleObj spid="_x0000_s4101" r:id="rId4" imgW="10769600" imgH="10718800" progId="Visio.Drawing.15">
                  <p:embed/>
                </p:oleObj>
              </mc:Choice>
              <mc:Fallback>
                <p:oleObj r:id="rId4" imgW="10769600" imgH="10718800" progId="Visio.Drawing.15">
                  <p:embed/>
                  <p:pic>
                    <p:nvPicPr>
                      <p:cNvPr id="0" name=""/>
                      <p:cNvPicPr/>
                      <p:nvPr/>
                    </p:nvPicPr>
                    <p:blipFill>
                      <a:blip r:embed="rId5"/>
                      <a:stretch>
                        <a:fillRect/>
                      </a:stretch>
                    </p:blipFill>
                    <p:spPr>
                      <a:xfrm>
                        <a:off x="314325" y="1463993"/>
                        <a:ext cx="5273040" cy="5248275"/>
                      </a:xfrm>
                      <a:prstGeom prst="rect">
                        <a:avLst/>
                      </a:prstGeom>
                      <a:noFill/>
                      <a:ln w="38100">
                        <a:noFill/>
                        <a:miter/>
                      </a:ln>
                    </p:spPr>
                  </p:pic>
                </p:oleObj>
              </mc:Fallback>
            </mc:AlternateContent>
          </a:graphicData>
        </a:graphic>
      </p:graphicFrame>
      <p:sp>
        <p:nvSpPr>
          <p:cNvPr id="6" name="矩形 5"/>
          <p:cNvSpPr/>
          <p:nvPr/>
        </p:nvSpPr>
        <p:spPr>
          <a:xfrm>
            <a:off x="7967980" y="811530"/>
            <a:ext cx="2316480" cy="460375"/>
          </a:xfrm>
          <a:prstGeom prst="rect">
            <a:avLst/>
          </a:prstGeom>
          <a:noFill/>
          <a:ln>
            <a:noFill/>
          </a:ln>
        </p:spPr>
        <p:txBody>
          <a:bodyPr wrap="none" rtlCol="0" anchor="t">
            <a:spAutoFit/>
          </a:bodyPr>
          <a:lstStyle/>
          <a:p>
            <a:pPr algn="ctr"/>
            <a:r>
              <a:rPr lang="zh-CN" altLang="en-US" sz="2400" b="1">
                <a:solidFill>
                  <a:schemeClr val="accent1"/>
                </a:solidFill>
                <a:effectLst>
                  <a:outerShdw blurRad="38100" dist="25400" dir="5400000" algn="ctr" rotWithShape="0">
                    <a:srgbClr val="6E747A">
                      <a:alpha val="43000"/>
                    </a:srgbClr>
                  </a:outerShdw>
                </a:effectLst>
              </a:rPr>
              <a:t>系统结构部署图</a:t>
            </a:r>
          </a:p>
        </p:txBody>
      </p:sp>
    </p:spTree>
    <p:extLst>
      <p:ext uri="{BB962C8B-B14F-4D97-AF65-F5344CB8AC3E}">
        <p14:creationId xmlns:p14="http://schemas.microsoft.com/office/powerpoint/2010/main" val="4254021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p:cNvGrpSpPr/>
          <p:nvPr/>
        </p:nvGrpSpPr>
        <p:grpSpPr>
          <a:xfrm>
            <a:off x="4733827" y="1259465"/>
            <a:ext cx="1419892" cy="1756547"/>
            <a:chOff x="4790554" y="1315512"/>
            <a:chExt cx="1419892" cy="1756547"/>
          </a:xfrm>
        </p:grpSpPr>
        <p:cxnSp>
          <p:nvCxnSpPr>
            <p:cNvPr id="34" name="直接连接符 33"/>
            <p:cNvCxnSpPr/>
            <p:nvPr/>
          </p:nvCxnSpPr>
          <p:spPr>
            <a:xfrm flipH="1">
              <a:off x="4844402" y="1315512"/>
              <a:ext cx="1366044" cy="1756547"/>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816912" y="1364668"/>
              <a:ext cx="1306530" cy="1680015"/>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4818714" y="1382932"/>
              <a:ext cx="1241742" cy="159671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799054" y="1431021"/>
              <a:ext cx="1175225" cy="151118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790554" y="1461831"/>
              <a:ext cx="1110986" cy="1428578"/>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p:nvCxnSpPr>
        <p:spPr>
          <a:xfrm flipV="1">
            <a:off x="5980813" y="1614196"/>
            <a:ext cx="15343" cy="2890678"/>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6037428" y="1505999"/>
            <a:ext cx="14519" cy="273522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6100967" y="1397801"/>
            <a:ext cx="14389" cy="2710833"/>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6164529" y="1289608"/>
            <a:ext cx="14236" cy="2681866"/>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6223823" y="1181413"/>
            <a:ext cx="14540" cy="273926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flipH="1" flipV="1">
            <a:off x="4781061" y="2881240"/>
            <a:ext cx="2580004" cy="154021"/>
            <a:chOff x="5250180" y="1414796"/>
            <a:chExt cx="1717287" cy="154021"/>
          </a:xfrm>
        </p:grpSpPr>
        <p:cxnSp>
          <p:nvCxnSpPr>
            <p:cNvPr id="32" name="直接连接符 31"/>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sp>
        <p:nvSpPr>
          <p:cNvPr id="61" name="文本框 60"/>
          <p:cNvSpPr txBox="1"/>
          <p:nvPr/>
        </p:nvSpPr>
        <p:spPr>
          <a:xfrm>
            <a:off x="5157625" y="4990582"/>
            <a:ext cx="1876751" cy="461665"/>
          </a:xfrm>
          <a:prstGeom prst="rect">
            <a:avLst/>
          </a:prstGeom>
          <a:noFill/>
        </p:spPr>
        <p:txBody>
          <a:bodyPr wrap="square" rtlCol="0">
            <a:spAutoFit/>
          </a:bodyPr>
          <a:lstStyle/>
          <a:p>
            <a:pPr algn="ctr"/>
            <a:r>
              <a:rPr lang="zh-CN" altLang="en-US" sz="2400" dirty="0" smtClean="0">
                <a:solidFill>
                  <a:srgbClr val="E0B07E"/>
                </a:solidFill>
                <a:latin typeface="Segoe UI" panose="020B0502040204020203" pitchFamily="34" charset="0"/>
                <a:cs typeface="Segoe UI" panose="020B0502040204020203" pitchFamily="34" charset="0"/>
              </a:rPr>
              <a:t>未来期望</a:t>
            </a:r>
            <a:endParaRPr lang="zh-CN" altLang="en-US" sz="2400" dirty="0">
              <a:solidFill>
                <a:srgbClr val="E0B07E"/>
              </a:solidFill>
              <a:latin typeface="Segoe UI" panose="020B0502040204020203" pitchFamily="34" charset="0"/>
              <a:cs typeface="Segoe UI" panose="020B0502040204020203" pitchFamily="34" charset="0"/>
            </a:endParaRPr>
          </a:p>
        </p:txBody>
      </p:sp>
      <p:sp>
        <p:nvSpPr>
          <p:cNvPr id="62" name="矩形 61"/>
          <p:cNvSpPr/>
          <p:nvPr/>
        </p:nvSpPr>
        <p:spPr>
          <a:xfrm>
            <a:off x="2614308" y="5713969"/>
            <a:ext cx="6963384" cy="461665"/>
          </a:xfrm>
          <a:prstGeom prst="rect">
            <a:avLst/>
          </a:prstGeom>
        </p:spPr>
        <p:txBody>
          <a:bodyPr wrap="square">
            <a:spAutoFit/>
          </a:bodyPr>
          <a:lstStyle/>
          <a:p>
            <a:pPr algn="ctr"/>
            <a:r>
              <a:rPr lang="zh-CN" altLang="en-US" sz="1200" dirty="0" smtClean="0">
                <a:solidFill>
                  <a:schemeClr val="bg1">
                    <a:lumMod val="65000"/>
                  </a:schemeClr>
                </a:solidFill>
                <a:latin typeface="Segoe UI" panose="020B0502040204020203" pitchFamily="34" charset="0"/>
                <a:cs typeface="Segoe UI" panose="020B0502040204020203" pitchFamily="34" charset="0"/>
              </a:rPr>
              <a:t>回顾这个项目的开发过程，总结其中的经验和教训，同时为这款</a:t>
            </a:r>
            <a:r>
              <a:rPr lang="en-US" altLang="zh-CN" sz="1200" dirty="0" smtClean="0">
                <a:solidFill>
                  <a:schemeClr val="bg1">
                    <a:lumMod val="65000"/>
                  </a:schemeClr>
                </a:solidFill>
                <a:latin typeface="Segoe UI" panose="020B0502040204020203" pitchFamily="34" charset="0"/>
                <a:cs typeface="Segoe UI" panose="020B0502040204020203" pitchFamily="34" charset="0"/>
              </a:rPr>
              <a:t>APP</a:t>
            </a:r>
            <a:r>
              <a:rPr lang="zh-CN" altLang="en-US" sz="1200" dirty="0" smtClean="0">
                <a:solidFill>
                  <a:schemeClr val="bg1">
                    <a:lumMod val="65000"/>
                  </a:schemeClr>
                </a:solidFill>
                <a:latin typeface="Segoe UI" panose="020B0502040204020203" pitchFamily="34" charset="0"/>
                <a:cs typeface="Segoe UI" panose="020B0502040204020203" pitchFamily="34" charset="0"/>
              </a:rPr>
              <a:t>的未来做更加充分的打算和定下未来的设想目标</a:t>
            </a:r>
            <a:endParaRPr lang="zh-CN" altLang="en-US" sz="1200" dirty="0">
              <a:solidFill>
                <a:schemeClr val="bg1">
                  <a:lumMod val="65000"/>
                </a:schemeClr>
              </a:solidFill>
              <a:latin typeface="Segoe UI" panose="020B0502040204020203" pitchFamily="34" charset="0"/>
              <a:cs typeface="Segoe UI" panose="020B0502040204020203" pitchFamily="34" charset="0"/>
            </a:endParaRPr>
          </a:p>
        </p:txBody>
      </p:sp>
      <p:cxnSp>
        <p:nvCxnSpPr>
          <p:cNvPr id="63" name="直接连接符 62"/>
          <p:cNvCxnSpPr/>
          <p:nvPr/>
        </p:nvCxnSpPr>
        <p:spPr>
          <a:xfrm>
            <a:off x="5009637" y="5551409"/>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Single"/>
      </p:transition>
    </mc:Choice>
    <mc:Fallback xmlns="">
      <p:transition spd="slow" advClick="0" advTm="4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菱形 12"/>
          <p:cNvSpPr/>
          <p:nvPr/>
        </p:nvSpPr>
        <p:spPr>
          <a:xfrm>
            <a:off x="4993835" y="3338523"/>
            <a:ext cx="2141316" cy="954913"/>
          </a:xfrm>
          <a:prstGeom prst="diamond">
            <a:avLst/>
          </a:prstGeom>
          <a:solidFill>
            <a:srgbClr val="E0B07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4993835" y="2813291"/>
            <a:ext cx="2141316" cy="954913"/>
          </a:xfrm>
          <a:prstGeom prst="diamond">
            <a:avLst/>
          </a:prstGeom>
          <a:solidFill>
            <a:schemeClr val="tx1">
              <a:lumMod val="65000"/>
              <a:lumOff val="3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4993835" y="2213915"/>
            <a:ext cx="2141316" cy="954913"/>
          </a:xfrm>
          <a:prstGeom prst="diamond">
            <a:avLst/>
          </a:prstGeom>
          <a:solidFill>
            <a:srgbClr val="E0B07E">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4608" y="172304"/>
            <a:ext cx="2007312" cy="46166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04 </a:t>
            </a:r>
            <a:r>
              <a:rPr lang="en-US" altLang="zh-CN"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未来期望</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菱形 6"/>
          <p:cNvSpPr/>
          <p:nvPr/>
        </p:nvSpPr>
        <p:spPr>
          <a:xfrm>
            <a:off x="4993835" y="1645019"/>
            <a:ext cx="2141316" cy="954913"/>
          </a:xfrm>
          <a:prstGeom prst="diamond">
            <a:avLst/>
          </a:prstGeom>
          <a:solidFill>
            <a:schemeClr val="tx1">
              <a:lumMod val="50000"/>
              <a:lumOff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562090" y="1831340"/>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779260" y="3091156"/>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495760" y="1521452"/>
            <a:ext cx="1005403" cy="338554"/>
          </a:xfrm>
          <a:prstGeom prst="rect">
            <a:avLst/>
          </a:prstGeom>
        </p:spPr>
        <p:txBody>
          <a:bodyPr wrap="none">
            <a:spAutoFit/>
          </a:bodyPr>
          <a:lstStyle/>
          <a:p>
            <a:r>
              <a:rPr lang="zh-CN" altLang="en-US" sz="1600" dirty="0" smtClean="0">
                <a:solidFill>
                  <a:srgbClr val="E0B07E"/>
                </a:solidFill>
              </a:rPr>
              <a:t>用户界面</a:t>
            </a:r>
            <a:endParaRPr lang="zh-CN" altLang="en-US" sz="1600" dirty="0">
              <a:solidFill>
                <a:srgbClr val="E0B07E"/>
              </a:solidFill>
            </a:endParaRPr>
          </a:p>
        </p:txBody>
      </p:sp>
      <p:sp>
        <p:nvSpPr>
          <p:cNvPr id="26" name="矩形 25"/>
          <p:cNvSpPr/>
          <p:nvPr/>
        </p:nvSpPr>
        <p:spPr>
          <a:xfrm>
            <a:off x="7495760" y="1902064"/>
            <a:ext cx="3771680" cy="646331"/>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cs typeface="Segoe UI" panose="020B0502040204020203" pitchFamily="34" charset="0"/>
              </a:rPr>
              <a:t>漂亮的界面是每个应用所必须的，而我们的这款</a:t>
            </a:r>
            <a:r>
              <a:rPr lang="en-US" altLang="zh-CN" sz="1200" dirty="0" smtClean="0">
                <a:solidFill>
                  <a:schemeClr val="bg1">
                    <a:lumMod val="75000"/>
                  </a:schemeClr>
                </a:solidFill>
                <a:latin typeface="Segoe UI" panose="020B0502040204020203" pitchFamily="34" charset="0"/>
                <a:cs typeface="Segoe UI" panose="020B0502040204020203" pitchFamily="34" charset="0"/>
              </a:rPr>
              <a:t>APP</a:t>
            </a:r>
            <a:r>
              <a:rPr lang="zh-CN" altLang="en-US" sz="1200" dirty="0" smtClean="0">
                <a:solidFill>
                  <a:schemeClr val="bg1">
                    <a:lumMod val="75000"/>
                  </a:schemeClr>
                </a:solidFill>
                <a:latin typeface="Segoe UI" panose="020B0502040204020203" pitchFamily="34" charset="0"/>
                <a:cs typeface="Segoe UI" panose="020B0502040204020203" pitchFamily="34" charset="0"/>
              </a:rPr>
              <a:t>还相对简陋，所以，为了提高用户的使用频率，界面的美观重要性不言而喻. </a:t>
            </a:r>
            <a:r>
              <a:rPr lang="zh-CN" altLang="en-US" sz="1200" dirty="0">
                <a:solidFill>
                  <a:schemeClr val="bg1">
                    <a:lumMod val="75000"/>
                  </a:schemeClr>
                </a:solidFill>
                <a:latin typeface="Segoe UI" panose="020B0502040204020203" pitchFamily="34" charset="0"/>
                <a:cs typeface="Segoe UI" panose="020B0502040204020203" pitchFamily="34" charset="0"/>
              </a:rPr>
              <a:t> </a:t>
            </a:r>
            <a:endParaRPr lang="en-US" altLang="zh-CN" sz="1200" dirty="0">
              <a:solidFill>
                <a:schemeClr val="bg1">
                  <a:lumMod val="75000"/>
                </a:schemeClr>
              </a:solidFill>
              <a:latin typeface="Segoe UI" panose="020B0502040204020203" pitchFamily="34" charset="0"/>
              <a:cs typeface="Segoe UI" panose="020B0502040204020203" pitchFamily="34" charset="0"/>
            </a:endParaRPr>
          </a:p>
        </p:txBody>
      </p:sp>
      <p:sp>
        <p:nvSpPr>
          <p:cNvPr id="27" name="矩形 26"/>
          <p:cNvSpPr/>
          <p:nvPr/>
        </p:nvSpPr>
        <p:spPr>
          <a:xfrm>
            <a:off x="7495760" y="2766804"/>
            <a:ext cx="1620957" cy="338554"/>
          </a:xfrm>
          <a:prstGeom prst="rect">
            <a:avLst/>
          </a:prstGeom>
        </p:spPr>
        <p:txBody>
          <a:bodyPr wrap="none">
            <a:spAutoFit/>
          </a:bodyPr>
          <a:lstStyle/>
          <a:p>
            <a:r>
              <a:rPr lang="zh-CN" altLang="en-US" sz="1600" dirty="0" smtClean="0">
                <a:solidFill>
                  <a:srgbClr val="E0B07E"/>
                </a:solidFill>
              </a:rPr>
              <a:t>服务器更加强大</a:t>
            </a:r>
            <a:endParaRPr lang="zh-CN" altLang="en-US" sz="1600" dirty="0">
              <a:solidFill>
                <a:srgbClr val="E0B07E"/>
              </a:solidFill>
            </a:endParaRPr>
          </a:p>
        </p:txBody>
      </p:sp>
      <p:sp>
        <p:nvSpPr>
          <p:cNvPr id="28" name="矩形 27"/>
          <p:cNvSpPr/>
          <p:nvPr/>
        </p:nvSpPr>
        <p:spPr>
          <a:xfrm>
            <a:off x="7495760" y="3147416"/>
            <a:ext cx="3771680" cy="461665"/>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cs typeface="Segoe UI" panose="020B0502040204020203" pitchFamily="34" charset="0"/>
              </a:rPr>
              <a:t>随着数据的增多，文章的增多，如何有效的给客户端提供服务已经与客户端的实现方式密切相关了</a:t>
            </a:r>
            <a:r>
              <a:rPr lang="zh-CN" altLang="en-US" sz="1200" dirty="0">
                <a:solidFill>
                  <a:schemeClr val="bg1">
                    <a:lumMod val="75000"/>
                  </a:schemeClr>
                </a:solidFill>
                <a:latin typeface="Segoe UI" panose="020B0502040204020203" pitchFamily="34" charset="0"/>
                <a:cs typeface="Segoe UI" panose="020B0502040204020203" pitchFamily="34" charset="0"/>
              </a:rPr>
              <a:t> </a:t>
            </a:r>
            <a:endParaRPr lang="en-US" altLang="zh-CN" sz="1200" dirty="0">
              <a:solidFill>
                <a:schemeClr val="bg1">
                  <a:lumMod val="75000"/>
                </a:schemeClr>
              </a:solidFill>
              <a:latin typeface="Segoe UI" panose="020B0502040204020203" pitchFamily="34" charset="0"/>
              <a:cs typeface="Segoe UI" panose="020B0502040204020203" pitchFamily="34" charset="0"/>
            </a:endParaRPr>
          </a:p>
        </p:txBody>
      </p:sp>
      <p:sp>
        <p:nvSpPr>
          <p:cNvPr id="32" name="椭圆 31"/>
          <p:cNvSpPr/>
          <p:nvPr/>
        </p:nvSpPr>
        <p:spPr>
          <a:xfrm>
            <a:off x="5234940" y="2765030"/>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379720" y="3972916"/>
            <a:ext cx="96520" cy="96520"/>
          </a:xfrm>
          <a:prstGeom prst="ellipse">
            <a:avLst/>
          </a:prstGeom>
          <a:solidFill>
            <a:srgbClr val="09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89696" y="2638486"/>
            <a:ext cx="1005403" cy="338554"/>
          </a:xfrm>
          <a:prstGeom prst="rect">
            <a:avLst/>
          </a:prstGeom>
        </p:spPr>
        <p:txBody>
          <a:bodyPr wrap="none">
            <a:spAutoFit/>
          </a:bodyPr>
          <a:lstStyle/>
          <a:p>
            <a:r>
              <a:rPr lang="zh-CN" altLang="en-US" sz="1600" dirty="0" smtClean="0">
                <a:solidFill>
                  <a:srgbClr val="E0B07E"/>
                </a:solidFill>
              </a:rPr>
              <a:t>数据来源</a:t>
            </a:r>
            <a:endParaRPr lang="zh-CN" altLang="en-US" sz="1600" dirty="0">
              <a:solidFill>
                <a:srgbClr val="E0B07E"/>
              </a:solidFill>
            </a:endParaRPr>
          </a:p>
        </p:txBody>
      </p:sp>
      <p:sp>
        <p:nvSpPr>
          <p:cNvPr id="35" name="矩形 34"/>
          <p:cNvSpPr/>
          <p:nvPr/>
        </p:nvSpPr>
        <p:spPr>
          <a:xfrm>
            <a:off x="989696" y="3019098"/>
            <a:ext cx="3771680" cy="646331"/>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cs typeface="Segoe UI" panose="020B0502040204020203" pitchFamily="34" charset="0"/>
              </a:rPr>
              <a:t>在除了用户提供的数据以为，以及服务器从网上获取到的文章，如何推送更加有价值的，不同于其他应用的，更加贴合用户需求的数据是我们的主要考量. </a:t>
            </a:r>
            <a:r>
              <a:rPr lang="zh-CN" altLang="en-US" sz="1200" dirty="0">
                <a:solidFill>
                  <a:schemeClr val="bg1">
                    <a:lumMod val="75000"/>
                  </a:schemeClr>
                </a:solidFill>
                <a:latin typeface="Segoe UI" panose="020B0502040204020203" pitchFamily="34" charset="0"/>
                <a:cs typeface="Segoe UI" panose="020B0502040204020203" pitchFamily="34" charset="0"/>
              </a:rPr>
              <a:t> </a:t>
            </a:r>
            <a:endParaRPr lang="en-US" altLang="zh-CN" sz="1200" dirty="0">
              <a:solidFill>
                <a:schemeClr val="bg1">
                  <a:lumMod val="75000"/>
                </a:schemeClr>
              </a:solidFill>
              <a:latin typeface="Segoe UI" panose="020B0502040204020203" pitchFamily="34" charset="0"/>
              <a:cs typeface="Segoe UI" panose="020B0502040204020203" pitchFamily="34" charset="0"/>
            </a:endParaRPr>
          </a:p>
        </p:txBody>
      </p:sp>
      <p:sp>
        <p:nvSpPr>
          <p:cNvPr id="36" name="矩形 35"/>
          <p:cNvSpPr/>
          <p:nvPr/>
        </p:nvSpPr>
        <p:spPr>
          <a:xfrm>
            <a:off x="1974960" y="3851686"/>
            <a:ext cx="1005403" cy="338554"/>
          </a:xfrm>
          <a:prstGeom prst="rect">
            <a:avLst/>
          </a:prstGeom>
        </p:spPr>
        <p:txBody>
          <a:bodyPr wrap="none">
            <a:spAutoFit/>
          </a:bodyPr>
          <a:lstStyle/>
          <a:p>
            <a:r>
              <a:rPr lang="zh-CN" altLang="en-US" sz="1600" dirty="0" smtClean="0">
                <a:solidFill>
                  <a:srgbClr val="E0B07E"/>
                </a:solidFill>
              </a:rPr>
              <a:t>内容编辑</a:t>
            </a:r>
            <a:endParaRPr lang="zh-CN" altLang="en-US" sz="1600" dirty="0">
              <a:solidFill>
                <a:srgbClr val="E0B07E"/>
              </a:solidFill>
            </a:endParaRPr>
          </a:p>
        </p:txBody>
      </p:sp>
      <p:sp>
        <p:nvSpPr>
          <p:cNvPr id="37" name="矩形 36"/>
          <p:cNvSpPr/>
          <p:nvPr/>
        </p:nvSpPr>
        <p:spPr>
          <a:xfrm>
            <a:off x="1974960" y="4232298"/>
            <a:ext cx="3771680" cy="646331"/>
          </a:xfrm>
          <a:prstGeom prst="rect">
            <a:avLst/>
          </a:prstGeom>
        </p:spPr>
        <p:txBody>
          <a:bodyPr wrap="square">
            <a:spAutoFit/>
          </a:bodyPr>
          <a:lstStyle/>
          <a:p>
            <a:r>
              <a:rPr lang="zh-CN" altLang="en-US" sz="1200" dirty="0" smtClean="0">
                <a:solidFill>
                  <a:schemeClr val="bg1">
                    <a:lumMod val="75000"/>
                  </a:schemeClr>
                </a:solidFill>
                <a:latin typeface="Segoe UI" panose="020B0502040204020203" pitchFamily="34" charset="0"/>
                <a:cs typeface="Segoe UI" panose="020B0502040204020203" pitchFamily="34" charset="0"/>
              </a:rPr>
              <a:t>目前内容的编辑方式还算便捷，但是如何在如今这般日益变化.媒体形式面前保持屹立不倒，依然成为一个严峻的问题 </a:t>
            </a:r>
            <a:r>
              <a:rPr lang="zh-CN" altLang="en-US" sz="1200" dirty="0">
                <a:solidFill>
                  <a:schemeClr val="bg1">
                    <a:lumMod val="75000"/>
                  </a:schemeClr>
                </a:solidFill>
                <a:latin typeface="Segoe UI" panose="020B0502040204020203" pitchFamily="34" charset="0"/>
                <a:cs typeface="Segoe UI" panose="020B0502040204020203" pitchFamily="34" charset="0"/>
              </a:rPr>
              <a:t> </a:t>
            </a:r>
            <a:endParaRPr lang="en-US" altLang="zh-CN" sz="1200" dirty="0">
              <a:solidFill>
                <a:schemeClr val="bg1">
                  <a:lumMod val="75000"/>
                </a:schemeClr>
              </a:solidFill>
              <a:latin typeface="Segoe UI" panose="020B0502040204020203" pitchFamily="34" charset="0"/>
              <a:cs typeface="Segoe UI" panose="020B0502040204020203" pitchFamily="34" charset="0"/>
            </a:endParaRPr>
          </a:p>
        </p:txBody>
      </p:sp>
      <p:sp>
        <p:nvSpPr>
          <p:cNvPr id="38" name="矩形 37"/>
          <p:cNvSpPr/>
          <p:nvPr/>
        </p:nvSpPr>
        <p:spPr>
          <a:xfrm>
            <a:off x="7904480" y="5234595"/>
            <a:ext cx="2858473" cy="461665"/>
          </a:xfrm>
          <a:prstGeom prst="rect">
            <a:avLst/>
          </a:prstGeom>
        </p:spPr>
        <p:txBody>
          <a:bodyPr wrap="square">
            <a:spAutoFit/>
          </a:bodyPr>
          <a:lstStyle/>
          <a:p>
            <a:pPr algn="r"/>
            <a:r>
              <a:rPr lang="zh-CN" altLang="en-US" sz="2400" dirty="0" smtClean="0">
                <a:solidFill>
                  <a:schemeClr val="bg1">
                    <a:lumMod val="65000"/>
                  </a:schemeClr>
                </a:solidFill>
                <a:latin typeface="Segoe UI" panose="020B0502040204020203" pitchFamily="34" charset="0"/>
                <a:ea typeface="Segoe UI Symbol" panose="020B0502040204020203" pitchFamily="34" charset="0"/>
                <a:cs typeface="Segoe UI" panose="020B0502040204020203" pitchFamily="34" charset="0"/>
              </a:rPr>
              <a:t>更好</a:t>
            </a:r>
            <a:endParaRPr lang="en-US" altLang="zh-CN" sz="2400" dirty="0">
              <a:solidFill>
                <a:schemeClr val="bg1">
                  <a:lumMod val="65000"/>
                </a:schemeClr>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39" name="矩形 38"/>
          <p:cNvSpPr/>
          <p:nvPr/>
        </p:nvSpPr>
        <p:spPr>
          <a:xfrm>
            <a:off x="2103120" y="5760795"/>
            <a:ext cx="8659833" cy="276999"/>
          </a:xfrm>
          <a:prstGeom prst="rect">
            <a:avLst/>
          </a:prstGeom>
        </p:spPr>
        <p:txBody>
          <a:bodyPr wrap="square">
            <a:spAutoFit/>
          </a:bodyPr>
          <a:lstStyle/>
          <a:p>
            <a:pPr algn="r"/>
            <a:r>
              <a:rPr lang="zh-CN" altLang="en-US" sz="1200" dirty="0" smtClean="0">
                <a:solidFill>
                  <a:schemeClr val="bg1">
                    <a:lumMod val="65000"/>
                  </a:schemeClr>
                </a:solidFill>
                <a:latin typeface="Segoe UI" panose="020B0502040204020203" pitchFamily="34" charset="0"/>
                <a:cs typeface="Segoe UI" panose="020B0502040204020203" pitchFamily="34" charset="0"/>
              </a:rPr>
              <a:t>在当今这个社会，节奏越来越快，需求日益变化，只有本着为用户服务的初衷 ，才能让我们的</a:t>
            </a:r>
            <a:r>
              <a:rPr lang="en-US" altLang="zh-CN" sz="1200" dirty="0" smtClean="0">
                <a:solidFill>
                  <a:schemeClr val="bg1">
                    <a:lumMod val="65000"/>
                  </a:schemeClr>
                </a:solidFill>
                <a:latin typeface="Segoe UI" panose="020B0502040204020203" pitchFamily="34" charset="0"/>
                <a:cs typeface="Segoe UI" panose="020B0502040204020203" pitchFamily="34" charset="0"/>
              </a:rPr>
              <a:t>APP</a:t>
            </a:r>
            <a:r>
              <a:rPr lang="zh-CN" altLang="en-US" sz="1200" dirty="0" smtClean="0">
                <a:solidFill>
                  <a:schemeClr val="bg1">
                    <a:lumMod val="65000"/>
                  </a:schemeClr>
                </a:solidFill>
                <a:latin typeface="Segoe UI" panose="020B0502040204020203" pitchFamily="34" charset="0"/>
                <a:cs typeface="Segoe UI" panose="020B0502040204020203" pitchFamily="34" charset="0"/>
              </a:rPr>
              <a:t>做的更好，更有价值</a:t>
            </a:r>
            <a:r>
              <a:rPr lang="en-US" altLang="zh-CN" sz="1200" dirty="0" smtClean="0">
                <a:solidFill>
                  <a:schemeClr val="bg1">
                    <a:lumMod val="65000"/>
                  </a:schemeClr>
                </a:solidFill>
                <a:latin typeface="Segoe UI" panose="020B0502040204020203" pitchFamily="34" charset="0"/>
                <a:cs typeface="Segoe UI" panose="020B0502040204020203" pitchFamily="34" charset="0"/>
              </a:rPr>
              <a:t>.</a:t>
            </a:r>
            <a:endParaRPr lang="zh-CN" altLang="en-US" sz="1200" dirty="0">
              <a:solidFill>
                <a:schemeClr val="bg1">
                  <a:lumMod val="65000"/>
                </a:schemeClr>
              </a:solidFill>
              <a:latin typeface="Segoe UI" panose="020B0502040204020203" pitchFamily="34" charset="0"/>
              <a:cs typeface="Segoe UI" panose="020B0502040204020203" pitchFamily="34" charset="0"/>
            </a:endParaRPr>
          </a:p>
        </p:txBody>
      </p:sp>
      <p:cxnSp>
        <p:nvCxnSpPr>
          <p:cNvPr id="31" name="直接连接符 30"/>
          <p:cNvCxnSpPr/>
          <p:nvPr/>
        </p:nvCxnSpPr>
        <p:spPr>
          <a:xfrm>
            <a:off x="10921198" y="5112579"/>
            <a:ext cx="802" cy="12964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658610" y="1879600"/>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875780" y="3123982"/>
            <a:ext cx="220726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332480" y="4020963"/>
            <a:ext cx="203788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202080" y="2801923"/>
            <a:ext cx="299891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01591" y="2368587"/>
            <a:ext cx="4588821" cy="1015663"/>
          </a:xfrm>
          <a:prstGeom prst="rect">
            <a:avLst/>
          </a:prstGeom>
          <a:noFill/>
        </p:spPr>
        <p:txBody>
          <a:bodyPr wrap="none" rtlCol="0">
            <a:spAutoFit/>
          </a:bodyPr>
          <a:lstStyle/>
          <a:p>
            <a:pPr algn="ctr"/>
            <a:r>
              <a:rPr lang="en-US" altLang="zh-CN" sz="6000" dirty="0">
                <a:solidFill>
                  <a:schemeClr val="bg1">
                    <a:lumMod val="85000"/>
                  </a:schemeClr>
                </a:solidFill>
                <a:latin typeface="Segoe UI" panose="020B0502040204020203" pitchFamily="34" charset="0"/>
                <a:cs typeface="Segoe UI" panose="020B0502040204020203" pitchFamily="34" charset="0"/>
              </a:rPr>
              <a:t>THANK  </a:t>
            </a:r>
            <a:r>
              <a:rPr lang="en-US" altLang="zh-CN" sz="6000" dirty="0">
                <a:solidFill>
                  <a:srgbClr val="E0B07E"/>
                </a:solidFill>
                <a:latin typeface="Segoe UI" panose="020B0502040204020203" pitchFamily="34" charset="0"/>
                <a:cs typeface="Segoe UI" panose="020B0502040204020203" pitchFamily="34" charset="0"/>
              </a:rPr>
              <a:t>YOU</a:t>
            </a:r>
            <a:endParaRPr lang="zh-CN" altLang="en-US" sz="6000" dirty="0">
              <a:solidFill>
                <a:srgbClr val="E0B07E"/>
              </a:solidFill>
              <a:latin typeface="Segoe UI" panose="020B0502040204020203" pitchFamily="34" charset="0"/>
              <a:cs typeface="Segoe UI" panose="020B0502040204020203" pitchFamily="34" charset="0"/>
            </a:endParaRPr>
          </a:p>
        </p:txBody>
      </p:sp>
      <p:cxnSp>
        <p:nvCxnSpPr>
          <p:cNvPr id="5" name="直接连接符 4"/>
          <p:cNvCxnSpPr/>
          <p:nvPr/>
        </p:nvCxnSpPr>
        <p:spPr>
          <a:xfrm>
            <a:off x="4591291" y="3625387"/>
            <a:ext cx="300941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5145744" y="4178921"/>
            <a:ext cx="1811154" cy="369650"/>
            <a:chOff x="5145744" y="4287075"/>
            <a:chExt cx="1811154" cy="369650"/>
          </a:xfrm>
        </p:grpSpPr>
        <p:sp>
          <p:nvSpPr>
            <p:cNvPr id="14" name="矩形 13"/>
            <p:cNvSpPr/>
            <p:nvPr/>
          </p:nvSpPr>
          <p:spPr>
            <a:xfrm>
              <a:off x="5235102" y="4287075"/>
              <a:ext cx="1721796" cy="36965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145744" y="4287075"/>
              <a:ext cx="1811154" cy="307777"/>
            </a:xfrm>
            <a:prstGeom prst="rect">
              <a:avLst/>
            </a:prstGeom>
            <a:noFill/>
          </p:spPr>
          <p:txBody>
            <a:bodyPr wrap="square" rtlCol="0">
              <a:spAutoFit/>
            </a:bodyPr>
            <a:lstStyle/>
            <a:p>
              <a:r>
                <a:rPr lang="en-US" altLang="zh-CN" sz="1400" dirty="0">
                  <a:solidFill>
                    <a:schemeClr val="bg1">
                      <a:lumMod val="50000"/>
                    </a:schemeClr>
                  </a:solidFill>
                </a:rPr>
                <a:t> </a:t>
              </a:r>
              <a:r>
                <a:rPr lang="en-US" altLang="zh-CN" sz="1400" dirty="0" smtClean="0">
                  <a:solidFill>
                    <a:schemeClr val="bg1">
                      <a:lumMod val="50000"/>
                    </a:schemeClr>
                  </a:solidFill>
                </a:rPr>
                <a:t>   Instant know</a:t>
              </a:r>
              <a:endParaRPr lang="zh-CN" altLang="en-US" sz="1400" dirty="0">
                <a:solidFill>
                  <a:schemeClr val="bg1">
                    <a:lumMod val="50000"/>
                  </a:schemeClr>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000">
        <p15:prstTrans prst="drape"/>
      </p:transition>
    </mc:Choice>
    <mc:Fallback xmlns="">
      <p:transition spd="slow" advClick="0" advTm="4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5206774" y="432040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018818" y="96290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059458" y="96290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089938" y="96290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120418" y="96290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81378" y="96290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222018" y="96290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262658" y="96290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150898" y="96290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293138" y="96290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193724" y="962906"/>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5257363" y="962906"/>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321002" y="962906"/>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5384641" y="962906"/>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448280" y="962906"/>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76294" y="433564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45814" y="435088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115334" y="436612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084854" y="438136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054374" y="439660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023894" y="441184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993414" y="442708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962934" y="444232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932454" y="445756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901974" y="447280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871494" y="448804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5245409" y="4990582"/>
            <a:ext cx="1701183" cy="460375"/>
          </a:xfrm>
          <a:prstGeom prst="rect">
            <a:avLst/>
          </a:prstGeom>
          <a:noFill/>
        </p:spPr>
        <p:txBody>
          <a:bodyPr wrap="square" rtlCol="0">
            <a:spAutoFit/>
          </a:bodyPr>
          <a:lstStyle/>
          <a:p>
            <a:pPr algn="ct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需求分析</a:t>
            </a:r>
          </a:p>
        </p:txBody>
      </p:sp>
      <p:sp>
        <p:nvSpPr>
          <p:cNvPr id="62" name="矩形 61"/>
          <p:cNvSpPr/>
          <p:nvPr/>
        </p:nvSpPr>
        <p:spPr>
          <a:xfrm>
            <a:off x="2628913" y="5713969"/>
            <a:ext cx="6963384" cy="275590"/>
          </a:xfrm>
          <a:prstGeom prst="rect">
            <a:avLst/>
          </a:prstGeom>
        </p:spPr>
        <p:txBody>
          <a:bodyPr wrap="square">
            <a:spAutoFit/>
          </a:bodyPr>
          <a:lstStyle/>
          <a:p>
            <a:pPr algn="ctr"/>
            <a:r>
              <a:rPr lang="zh-CN" altLang="en-US" sz="1200" dirty="0">
                <a:solidFill>
                  <a:schemeClr val="bg1">
                    <a:lumMod val="65000"/>
                  </a:schemeClr>
                </a:solidFill>
                <a:latin typeface="Segoe UI" panose="020B0502040204020203" pitchFamily="34" charset="0"/>
                <a:cs typeface="Segoe UI" panose="020B0502040204020203" pitchFamily="34" charset="0"/>
              </a:rPr>
              <a:t>项目的背景简介，功能性需求，质量属性需求及数据需求。</a:t>
            </a:r>
          </a:p>
        </p:txBody>
      </p:sp>
      <p:cxnSp>
        <p:nvCxnSpPr>
          <p:cNvPr id="63" name="直接连接符 62"/>
          <p:cNvCxnSpPr/>
          <p:nvPr/>
        </p:nvCxnSpPr>
        <p:spPr>
          <a:xfrm>
            <a:off x="5085837" y="5551409"/>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Single"/>
      </p:transition>
    </mc:Choice>
    <mc:Fallback xmlns="">
      <p:transition spd="slow" advClick="0" advTm="4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a:off x="0" y="3886112"/>
            <a:ext cx="581405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54608" y="172304"/>
            <a:ext cx="2007312"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01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需求分析</a:t>
            </a:r>
            <a:endParaRPr lang="zh-CN" altLang="en-US" sz="2400" dirty="0">
              <a:solidFill>
                <a:srgbClr val="E0B07E"/>
              </a:solidFill>
              <a:latin typeface="Segoe UI" panose="020B0502040204020203" pitchFamily="34" charset="0"/>
              <a:cs typeface="Segoe UI" panose="020B0502040204020203" pitchFamily="34" charset="0"/>
            </a:endParaRPr>
          </a:p>
        </p:txBody>
      </p:sp>
      <p:sp>
        <p:nvSpPr>
          <p:cNvPr id="17" name="矩形 16"/>
          <p:cNvSpPr/>
          <p:nvPr/>
        </p:nvSpPr>
        <p:spPr>
          <a:xfrm>
            <a:off x="600719" y="2676012"/>
            <a:ext cx="5072867" cy="1169551"/>
          </a:xfrm>
          <a:prstGeom prst="rect">
            <a:avLst/>
          </a:prstGeom>
        </p:spPr>
        <p:txBody>
          <a:bodyPr wrap="square">
            <a:spAutoFit/>
          </a:bodyPr>
          <a:lstStyle/>
          <a:p>
            <a:r>
              <a:rPr lang="zh-CN" altLang="zh-CN" sz="1400" dirty="0">
                <a:solidFill>
                  <a:schemeClr val="tx2">
                    <a:lumMod val="20000"/>
                    <a:lumOff val="80000"/>
                  </a:schemeClr>
                </a:solidFill>
              </a:rPr>
              <a:t>本项目是一个基于地理位置，让用户可以发布附带当前地理位置的文章，并能够查看其他位置的文章的手机</a:t>
            </a:r>
            <a:r>
              <a:rPr lang="en-US" altLang="zh-CN" sz="1400" dirty="0">
                <a:solidFill>
                  <a:schemeClr val="tx2">
                    <a:lumMod val="20000"/>
                    <a:lumOff val="80000"/>
                  </a:schemeClr>
                </a:solidFill>
              </a:rPr>
              <a:t>app</a:t>
            </a:r>
            <a:r>
              <a:rPr lang="zh-CN" altLang="zh-CN" sz="1400" dirty="0">
                <a:solidFill>
                  <a:schemeClr val="tx2">
                    <a:lumMod val="20000"/>
                    <a:lumOff val="80000"/>
                  </a:schemeClr>
                </a:solidFill>
              </a:rPr>
              <a:t>软件系统。文章以图文混合的形式呈现，由系统内提供便捷的编辑平台。点击文章可以查看详情，分享，评论，还可以在地图定位该文章位置。</a:t>
            </a:r>
          </a:p>
        </p:txBody>
      </p:sp>
      <p:sp>
        <p:nvSpPr>
          <p:cNvPr id="18" name="矩形 17"/>
          <p:cNvSpPr/>
          <p:nvPr/>
        </p:nvSpPr>
        <p:spPr>
          <a:xfrm>
            <a:off x="3706974" y="1932771"/>
            <a:ext cx="1826141" cy="584775"/>
          </a:xfrm>
          <a:prstGeom prst="rect">
            <a:avLst/>
          </a:prstGeom>
        </p:spPr>
        <p:txBody>
          <a:bodyPr wrap="none">
            <a:spAutoFit/>
          </a:bodyPr>
          <a:lstStyle/>
          <a:p>
            <a:pPr algn="r"/>
            <a:r>
              <a:rPr lang="zh-CN" altLang="en-US" sz="3200" dirty="0" smtClean="0">
                <a:solidFill>
                  <a:srgbClr val="E0B07E"/>
                </a:solidFill>
                <a:latin typeface="Segoe UI" panose="020B0502040204020203" pitchFamily="34" charset="0"/>
                <a:cs typeface="Segoe UI" panose="020B0502040204020203" pitchFamily="34" charset="0"/>
              </a:rPr>
              <a:t>项目简介</a:t>
            </a:r>
            <a:endParaRPr lang="zh-CN" altLang="en-US" sz="3200" dirty="0">
              <a:solidFill>
                <a:srgbClr val="E0B07E"/>
              </a:solidFill>
            </a:endParaRPr>
          </a:p>
        </p:txBody>
      </p:sp>
      <p:sp>
        <p:nvSpPr>
          <p:cNvPr id="19" name="矩形 18"/>
          <p:cNvSpPr/>
          <p:nvPr/>
        </p:nvSpPr>
        <p:spPr>
          <a:xfrm>
            <a:off x="579120" y="4892061"/>
            <a:ext cx="5072867" cy="1384995"/>
          </a:xfrm>
          <a:prstGeom prst="rect">
            <a:avLst/>
          </a:prstGeom>
        </p:spPr>
        <p:txBody>
          <a:bodyPr wrap="square">
            <a:spAutoFit/>
          </a:bodyPr>
          <a:lstStyle/>
          <a:p>
            <a:r>
              <a:rPr lang="en-US" altLang="zh-CN" sz="1200" dirty="0">
                <a:solidFill>
                  <a:schemeClr val="bg1">
                    <a:lumMod val="65000"/>
                  </a:schemeClr>
                </a:solidFill>
                <a:latin typeface="Segoe UI" panose="020B0502040204020203" pitchFamily="34" charset="0"/>
                <a:cs typeface="Segoe UI" panose="020B0502040204020203" pitchFamily="34" charset="0"/>
              </a:rPr>
              <a:t> </a:t>
            </a:r>
            <a:r>
              <a:rPr lang="zh-CN" altLang="en-US" sz="1400" dirty="0">
                <a:solidFill>
                  <a:schemeClr val="accent1">
                    <a:lumMod val="20000"/>
                    <a:lumOff val="80000"/>
                  </a:schemeClr>
                </a:solidFill>
                <a:latin typeface="Segoe UI" panose="020B0502040204020203" pitchFamily="34" charset="0"/>
                <a:cs typeface="Segoe UI" panose="020B0502040204020203" pitchFamily="34" charset="0"/>
              </a:rPr>
              <a:t>用户使用该APP，可以随时随地，实时实地地了解当地所发生的事情，熟悉附近的环境，通过APP查看附近的热点，附近的推荐，附近的简书，即可让用户迅速了解附近。APP主要包括4栏文章接收，其中热点栏以新闻类消息为主，推荐栏可以代替附近的传单，吆喝，简书栏记录生活，还有一栏为外面的世界，供用户娱乐消遣</a:t>
            </a:r>
          </a:p>
        </p:txBody>
      </p:sp>
      <p:sp>
        <p:nvSpPr>
          <p:cNvPr id="20" name="矩形 19"/>
          <p:cNvSpPr/>
          <p:nvPr/>
        </p:nvSpPr>
        <p:spPr>
          <a:xfrm>
            <a:off x="3825846" y="4132259"/>
            <a:ext cx="1826141" cy="584775"/>
          </a:xfrm>
          <a:prstGeom prst="rect">
            <a:avLst/>
          </a:prstGeom>
        </p:spPr>
        <p:txBody>
          <a:bodyPr wrap="none">
            <a:spAutoFit/>
          </a:bodyPr>
          <a:lstStyle/>
          <a:p>
            <a:pPr algn="r"/>
            <a:r>
              <a:rPr lang="zh-CN" altLang="en-US" sz="3200" dirty="0" smtClean="0">
                <a:solidFill>
                  <a:srgbClr val="E0B07E"/>
                </a:solidFill>
              </a:rPr>
              <a:t>项目愿景</a:t>
            </a:r>
            <a:endParaRPr lang="zh-CN" altLang="en-US" sz="3200" dirty="0">
              <a:solidFill>
                <a:srgbClr val="E0B07E"/>
              </a:solidFill>
            </a:endParaRPr>
          </a:p>
        </p:txBody>
      </p:sp>
      <p:cxnSp>
        <p:nvCxnSpPr>
          <p:cNvPr id="37" name="直接连接符 36"/>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2" name="任意多边形: 形状 7"/>
          <p:cNvSpPr/>
          <p:nvPr/>
        </p:nvSpPr>
        <p:spPr>
          <a:xfrm rot="16200000">
            <a:off x="6512180" y="1262104"/>
            <a:ext cx="3981957" cy="5378198"/>
          </a:xfrm>
          <a:custGeom>
            <a:avLst/>
            <a:gdLst>
              <a:gd name="connsiteX0" fmla="*/ 3119121 w 3119121"/>
              <a:gd name="connsiteY0" fmla="*/ 0 h 8890001"/>
              <a:gd name="connsiteX1" fmla="*/ 3119120 w 3119121"/>
              <a:gd name="connsiteY1" fmla="*/ 8890001 h 8890001"/>
              <a:gd name="connsiteX2" fmla="*/ 2605512 w 3119121"/>
              <a:gd name="connsiteY2" fmla="*/ 8890001 h 8890001"/>
              <a:gd name="connsiteX3" fmla="*/ 2445757 w 3119121"/>
              <a:gd name="connsiteY3" fmla="*/ 8614558 h 8890001"/>
              <a:gd name="connsiteX4" fmla="*/ 2286000 w 3119121"/>
              <a:gd name="connsiteY4" fmla="*/ 8890001 h 8890001"/>
              <a:gd name="connsiteX5" fmla="*/ 0 w 3119121"/>
              <a:gd name="connsiteY5" fmla="*/ 8890000 h 8890001"/>
              <a:gd name="connsiteX6" fmla="*/ 1 w 3119121"/>
              <a:gd name="connsiteY6" fmla="*/ 0 h 8890001"/>
              <a:gd name="connsiteX7" fmla="*/ 3119121 w 3119121"/>
              <a:gd name="connsiteY7" fmla="*/ 0 h 889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121" h="8890001">
                <a:moveTo>
                  <a:pt x="3119121" y="0"/>
                </a:moveTo>
                <a:lnTo>
                  <a:pt x="3119120" y="8890001"/>
                </a:lnTo>
                <a:lnTo>
                  <a:pt x="2605512" y="8890001"/>
                </a:lnTo>
                <a:lnTo>
                  <a:pt x="2445757" y="8614558"/>
                </a:lnTo>
                <a:lnTo>
                  <a:pt x="2286000" y="8890001"/>
                </a:lnTo>
                <a:lnTo>
                  <a:pt x="0" y="8890000"/>
                </a:lnTo>
                <a:lnTo>
                  <a:pt x="1" y="0"/>
                </a:lnTo>
                <a:lnTo>
                  <a:pt x="3119121" y="0"/>
                </a:lnTo>
                <a:close/>
              </a:path>
            </a:pathLst>
          </a:custGeom>
          <a:solidFill>
            <a:srgbClr val="2B2D2C">
              <a:alpha val="7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452" y="2358901"/>
            <a:ext cx="2973324" cy="297332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10" y="773811"/>
            <a:ext cx="9281154" cy="3616920"/>
          </a:xfrm>
          <a:prstGeom prst="rect">
            <a:avLst/>
          </a:prstGeom>
          <a:effectLst>
            <a:softEdge rad="127000"/>
          </a:effectLst>
        </p:spPr>
      </p:pic>
      <p:cxnSp>
        <p:nvCxnSpPr>
          <p:cNvPr id="13" name="直接连接符 12"/>
          <p:cNvCxnSpPr/>
          <p:nvPr/>
        </p:nvCxnSpPr>
        <p:spPr>
          <a:xfrm flipV="1">
            <a:off x="11471230" y="777557"/>
            <a:ext cx="0" cy="3583355"/>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10835640" y="3876357"/>
            <a:ext cx="1272540" cy="1292225"/>
          </a:xfrm>
          <a:prstGeom prst="ellipse">
            <a:avLst/>
          </a:prstGeom>
          <a:solidFill>
            <a:srgbClr val="E0B07E">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29920" y="172085"/>
            <a:ext cx="2452370" cy="46037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01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需求分析</a:t>
            </a: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9855790" y="1808186"/>
            <a:ext cx="497840" cy="497840"/>
          </a:xfrm>
          <a:prstGeom prst="ellipse">
            <a:avLst/>
          </a:prstGeom>
          <a:solidFill>
            <a:srgbClr val="E0B0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10165911" y="36791"/>
            <a:ext cx="0" cy="1771395"/>
          </a:xfrm>
          <a:prstGeom prst="line">
            <a:avLst/>
          </a:prstGeom>
          <a:ln>
            <a:gradFill flip="none" rotWithShape="1">
              <a:gsLst>
                <a:gs pos="38500">
                  <a:srgbClr val="E1E1E2">
                    <a:alpha val="32000"/>
                  </a:srgbClr>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alpha val="4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29920" y="4501093"/>
            <a:ext cx="2087880" cy="398780"/>
          </a:xfrm>
          <a:prstGeom prst="rect">
            <a:avLst/>
          </a:prstGeom>
        </p:spPr>
        <p:txBody>
          <a:bodyPr wrap="square">
            <a:spAutoFit/>
          </a:bodyPr>
          <a:lstStyle/>
          <a:p>
            <a:r>
              <a:rPr lang="zh-CN" altLang="en-US" sz="20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功能性需求</a:t>
            </a:r>
          </a:p>
        </p:txBody>
      </p:sp>
      <p:sp>
        <p:nvSpPr>
          <p:cNvPr id="33" name="矩形 32"/>
          <p:cNvSpPr/>
          <p:nvPr/>
        </p:nvSpPr>
        <p:spPr>
          <a:xfrm>
            <a:off x="2045335" y="5849311"/>
            <a:ext cx="1527810" cy="574675"/>
          </a:xfrm>
          <a:prstGeom prst="rect">
            <a:avLst/>
          </a:prstGeom>
          <a:solidFill>
            <a:schemeClr val="tx1">
              <a:lumMod val="85000"/>
              <a:lumOff val="1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lumMod val="85000"/>
                  </a:schemeClr>
                </a:solidFill>
              </a:rPr>
              <a:t> </a:t>
            </a:r>
            <a:r>
              <a:rPr lang="zh-CN" altLang="en-US">
                <a:solidFill>
                  <a:schemeClr val="bg1">
                    <a:lumMod val="85000"/>
                  </a:schemeClr>
                </a:solidFill>
              </a:rPr>
              <a:t>发布文章</a:t>
            </a:r>
          </a:p>
        </p:txBody>
      </p:sp>
      <p:sp>
        <p:nvSpPr>
          <p:cNvPr id="35" name="矩形 34"/>
          <p:cNvSpPr/>
          <p:nvPr/>
        </p:nvSpPr>
        <p:spPr>
          <a:xfrm>
            <a:off x="5146357" y="4498648"/>
            <a:ext cx="1772285" cy="501650"/>
          </a:xfrm>
          <a:prstGeom prst="rect">
            <a:avLst/>
          </a:prstGeom>
          <a:solidFill>
            <a:schemeClr val="tx1">
              <a:lumMod val="85000"/>
              <a:lumOff val="1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85000"/>
                  </a:schemeClr>
                </a:solidFill>
              </a:rPr>
              <a:t> </a:t>
            </a:r>
            <a:r>
              <a:rPr lang="zh-CN" altLang="en-US" dirty="0">
                <a:solidFill>
                  <a:schemeClr val="bg1">
                    <a:lumMod val="85000"/>
                  </a:schemeClr>
                </a:solidFill>
              </a:rPr>
              <a:t>实时实地</a:t>
            </a:r>
            <a:r>
              <a:rPr lang="en-US" altLang="zh-CN" dirty="0">
                <a:solidFill>
                  <a:schemeClr val="bg1">
                    <a:lumMod val="85000"/>
                  </a:schemeClr>
                </a:solidFill>
              </a:rPr>
              <a:t>app</a:t>
            </a:r>
          </a:p>
        </p:txBody>
      </p:sp>
      <p:sp>
        <p:nvSpPr>
          <p:cNvPr id="36" name="矩形 35"/>
          <p:cNvSpPr/>
          <p:nvPr/>
        </p:nvSpPr>
        <p:spPr>
          <a:xfrm>
            <a:off x="9855835" y="5849311"/>
            <a:ext cx="1527810" cy="574675"/>
          </a:xfrm>
          <a:prstGeom prst="rect">
            <a:avLst/>
          </a:prstGeom>
          <a:solidFill>
            <a:schemeClr val="tx1">
              <a:lumMod val="85000"/>
              <a:lumOff val="1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r>
              <a:rPr lang="zh-CN" altLang="en-US">
                <a:solidFill>
                  <a:schemeClr val="bg1">
                    <a:lumMod val="85000"/>
                  </a:schemeClr>
                </a:solidFill>
              </a:rPr>
              <a:t>漫游地图</a:t>
            </a:r>
          </a:p>
        </p:txBody>
      </p:sp>
      <p:sp>
        <p:nvSpPr>
          <p:cNvPr id="37" name="矩形 36"/>
          <p:cNvSpPr/>
          <p:nvPr/>
        </p:nvSpPr>
        <p:spPr>
          <a:xfrm>
            <a:off x="7814945" y="5849311"/>
            <a:ext cx="1759585" cy="574675"/>
          </a:xfrm>
          <a:prstGeom prst="rect">
            <a:avLst/>
          </a:prstGeom>
          <a:solidFill>
            <a:schemeClr val="tx1">
              <a:lumMod val="85000"/>
              <a:lumOff val="1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r>
              <a:rPr lang="zh-CN" altLang="en-US">
                <a:solidFill>
                  <a:schemeClr val="bg1">
                    <a:lumMod val="85000"/>
                  </a:schemeClr>
                </a:solidFill>
              </a:rPr>
              <a:t>接收查看文章</a:t>
            </a:r>
          </a:p>
        </p:txBody>
      </p:sp>
      <p:sp>
        <p:nvSpPr>
          <p:cNvPr id="38" name="矩形 37"/>
          <p:cNvSpPr/>
          <p:nvPr/>
        </p:nvSpPr>
        <p:spPr>
          <a:xfrm>
            <a:off x="5761990" y="5849311"/>
            <a:ext cx="1527810" cy="574675"/>
          </a:xfrm>
          <a:prstGeom prst="rect">
            <a:avLst/>
          </a:prstGeom>
          <a:solidFill>
            <a:schemeClr val="tx1">
              <a:lumMod val="85000"/>
              <a:lumOff val="1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lumMod val="85000"/>
                  </a:schemeClr>
                </a:solidFill>
              </a:rPr>
              <a:t> </a:t>
            </a:r>
            <a:r>
              <a:rPr lang="zh-CN" altLang="en-US">
                <a:solidFill>
                  <a:schemeClr val="bg1">
                    <a:lumMod val="85000"/>
                  </a:schemeClr>
                </a:solidFill>
              </a:rPr>
              <a:t>评论文章</a:t>
            </a:r>
          </a:p>
        </p:txBody>
      </p:sp>
      <p:sp>
        <p:nvSpPr>
          <p:cNvPr id="39" name="矩形 38"/>
          <p:cNvSpPr/>
          <p:nvPr/>
        </p:nvSpPr>
        <p:spPr>
          <a:xfrm>
            <a:off x="3747135" y="5886141"/>
            <a:ext cx="1718945" cy="537845"/>
          </a:xfrm>
          <a:prstGeom prst="rect">
            <a:avLst/>
          </a:prstGeom>
          <a:solidFill>
            <a:schemeClr val="tx1">
              <a:lumMod val="85000"/>
              <a:lumOff val="1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lumMod val="85000"/>
                  </a:schemeClr>
                </a:solidFill>
              </a:rPr>
              <a:t> </a:t>
            </a:r>
            <a:r>
              <a:rPr lang="zh-CN" altLang="en-US">
                <a:solidFill>
                  <a:schemeClr val="bg1">
                    <a:lumMod val="85000"/>
                  </a:schemeClr>
                </a:solidFill>
              </a:rPr>
              <a:t>修改基本资料</a:t>
            </a:r>
          </a:p>
        </p:txBody>
      </p:sp>
      <p:sp>
        <p:nvSpPr>
          <p:cNvPr id="40" name="矩形 39"/>
          <p:cNvSpPr/>
          <p:nvPr/>
        </p:nvSpPr>
        <p:spPr>
          <a:xfrm>
            <a:off x="230505" y="5849311"/>
            <a:ext cx="1527810" cy="574675"/>
          </a:xfrm>
          <a:prstGeom prst="rect">
            <a:avLst/>
          </a:prstGeom>
          <a:solidFill>
            <a:schemeClr val="tx1">
              <a:lumMod val="85000"/>
              <a:lumOff val="1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85000"/>
                  </a:schemeClr>
                </a:solidFill>
              </a:rPr>
              <a:t> </a:t>
            </a:r>
            <a:r>
              <a:rPr lang="zh-CN" altLang="en-US" dirty="0">
                <a:solidFill>
                  <a:schemeClr val="bg1">
                    <a:lumMod val="85000"/>
                  </a:schemeClr>
                </a:solidFill>
              </a:rPr>
              <a:t>登录注册</a:t>
            </a:r>
          </a:p>
        </p:txBody>
      </p:sp>
      <p:cxnSp>
        <p:nvCxnSpPr>
          <p:cNvPr id="42" name="直接箭头连接符 41"/>
          <p:cNvCxnSpPr>
            <a:stCxn id="35" idx="2"/>
          </p:cNvCxnSpPr>
          <p:nvPr/>
        </p:nvCxnSpPr>
        <p:spPr>
          <a:xfrm flipH="1">
            <a:off x="6032499" y="5000298"/>
            <a:ext cx="1" cy="336568"/>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40" idx="0"/>
          </p:cNvCxnSpPr>
          <p:nvPr/>
        </p:nvCxnSpPr>
        <p:spPr>
          <a:xfrm flipH="1">
            <a:off x="994410" y="5324166"/>
            <a:ext cx="9525" cy="525145"/>
          </a:xfrm>
          <a:prstGeom prst="straightConnector1">
            <a:avLst/>
          </a:prstGeom>
          <a:ln>
            <a:solidFill>
              <a:schemeClr val="bg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33" idx="0"/>
          </p:cNvCxnSpPr>
          <p:nvPr/>
        </p:nvCxnSpPr>
        <p:spPr>
          <a:xfrm>
            <a:off x="2793365" y="5324166"/>
            <a:ext cx="15875" cy="525145"/>
          </a:xfrm>
          <a:prstGeom prst="straightConnector1">
            <a:avLst/>
          </a:prstGeom>
          <a:ln>
            <a:solidFill>
              <a:schemeClr val="bg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4634865" y="5336866"/>
            <a:ext cx="6985" cy="574040"/>
          </a:xfrm>
          <a:prstGeom prst="straightConnector1">
            <a:avLst/>
          </a:prstGeom>
          <a:ln>
            <a:solidFill>
              <a:schemeClr val="bg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38" idx="0"/>
          </p:cNvCxnSpPr>
          <p:nvPr/>
        </p:nvCxnSpPr>
        <p:spPr>
          <a:xfrm>
            <a:off x="6517005" y="5324166"/>
            <a:ext cx="8890" cy="525145"/>
          </a:xfrm>
          <a:prstGeom prst="straightConnector1">
            <a:avLst/>
          </a:prstGeom>
          <a:ln>
            <a:solidFill>
              <a:schemeClr val="bg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37" idx="0"/>
          </p:cNvCxnSpPr>
          <p:nvPr/>
        </p:nvCxnSpPr>
        <p:spPr>
          <a:xfrm>
            <a:off x="8680450" y="5336866"/>
            <a:ext cx="14605" cy="512445"/>
          </a:xfrm>
          <a:prstGeom prst="straightConnector1">
            <a:avLst/>
          </a:prstGeom>
          <a:ln>
            <a:solidFill>
              <a:schemeClr val="bg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10616565" y="5397826"/>
            <a:ext cx="6985" cy="427355"/>
          </a:xfrm>
          <a:prstGeom prst="straightConnector1">
            <a:avLst/>
          </a:prstGeom>
          <a:ln>
            <a:solidFill>
              <a:schemeClr val="bg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841375" y="5310050"/>
            <a:ext cx="9841230" cy="9834"/>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1" name="KSO_Shape"/>
          <p:cNvSpPr/>
          <p:nvPr/>
        </p:nvSpPr>
        <p:spPr>
          <a:xfrm rot="19281309">
            <a:off x="8367258" y="3510816"/>
            <a:ext cx="178073" cy="542355"/>
          </a:xfrm>
          <a:custGeom>
            <a:avLst/>
            <a:gdLst>
              <a:gd name="connsiteX0" fmla="*/ 1125299 w 2250598"/>
              <a:gd name="connsiteY0" fmla="*/ 5484084 h 6849334"/>
              <a:gd name="connsiteX1" fmla="*/ 687149 w 2250598"/>
              <a:gd name="connsiteY1" fmla="*/ 5922234 h 6849334"/>
              <a:gd name="connsiteX2" fmla="*/ 1125299 w 2250598"/>
              <a:gd name="connsiteY2" fmla="*/ 6360384 h 6849334"/>
              <a:gd name="connsiteX3" fmla="*/ 1563449 w 2250598"/>
              <a:gd name="connsiteY3" fmla="*/ 5922234 h 6849334"/>
              <a:gd name="connsiteX4" fmla="*/ 1125299 w 2250598"/>
              <a:gd name="connsiteY4" fmla="*/ 5484084 h 6849334"/>
              <a:gd name="connsiteX5" fmla="*/ 690080 w 2250598"/>
              <a:gd name="connsiteY5" fmla="*/ 0 h 6849334"/>
              <a:gd name="connsiteX6" fmla="*/ 690080 w 2250598"/>
              <a:gd name="connsiteY6" fmla="*/ 905095 h 6849334"/>
              <a:gd name="connsiteX7" fmla="*/ 1560516 w 2250598"/>
              <a:gd name="connsiteY7" fmla="*/ 905095 h 6849334"/>
              <a:gd name="connsiteX8" fmla="*/ 1560516 w 2250598"/>
              <a:gd name="connsiteY8" fmla="*/ 0 h 6849334"/>
              <a:gd name="connsiteX9" fmla="*/ 1563316 w 2250598"/>
              <a:gd name="connsiteY9" fmla="*/ 869 h 6849334"/>
              <a:gd name="connsiteX10" fmla="*/ 2250598 w 2250598"/>
              <a:gd name="connsiteY10" fmla="*/ 1037736 h 6849334"/>
              <a:gd name="connsiteX11" fmla="*/ 1563316 w 2250598"/>
              <a:gd name="connsiteY11" fmla="*/ 2074604 h 6849334"/>
              <a:gd name="connsiteX12" fmla="*/ 1466059 w 2250598"/>
              <a:gd name="connsiteY12" fmla="*/ 2104794 h 6849334"/>
              <a:gd name="connsiteX13" fmla="*/ 1466059 w 2250598"/>
              <a:gd name="connsiteY13" fmla="*/ 5061748 h 6849334"/>
              <a:gd name="connsiteX14" fmla="*/ 1486168 w 2250598"/>
              <a:gd name="connsiteY14" fmla="*/ 5067990 h 6849334"/>
              <a:gd name="connsiteX15" fmla="*/ 2052399 w 2250598"/>
              <a:gd name="connsiteY15" fmla="*/ 5922234 h 6849334"/>
              <a:gd name="connsiteX16" fmla="*/ 1125299 w 2250598"/>
              <a:gd name="connsiteY16" fmla="*/ 6849334 h 6849334"/>
              <a:gd name="connsiteX17" fmla="*/ 198199 w 2250598"/>
              <a:gd name="connsiteY17" fmla="*/ 5922234 h 6849334"/>
              <a:gd name="connsiteX18" fmla="*/ 764430 w 2250598"/>
              <a:gd name="connsiteY18" fmla="*/ 5067990 h 6849334"/>
              <a:gd name="connsiteX19" fmla="*/ 784539 w 2250598"/>
              <a:gd name="connsiteY19" fmla="*/ 5061748 h 6849334"/>
              <a:gd name="connsiteX20" fmla="*/ 784539 w 2250598"/>
              <a:gd name="connsiteY20" fmla="*/ 2104794 h 6849334"/>
              <a:gd name="connsiteX21" fmla="*/ 687282 w 2250598"/>
              <a:gd name="connsiteY21" fmla="*/ 2074604 h 6849334"/>
              <a:gd name="connsiteX22" fmla="*/ 0 w 2250598"/>
              <a:gd name="connsiteY22" fmla="*/ 1037736 h 6849334"/>
              <a:gd name="connsiteX23" fmla="*/ 687282 w 2250598"/>
              <a:gd name="connsiteY23" fmla="*/ 869 h 684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0598" h="6849334">
                <a:moveTo>
                  <a:pt x="1125299" y="5484084"/>
                </a:moveTo>
                <a:cubicBezTo>
                  <a:pt x="883315" y="5484084"/>
                  <a:pt x="687149" y="5680250"/>
                  <a:pt x="687149" y="5922234"/>
                </a:cubicBezTo>
                <a:cubicBezTo>
                  <a:pt x="687149" y="6164218"/>
                  <a:pt x="883315" y="6360384"/>
                  <a:pt x="1125299" y="6360384"/>
                </a:cubicBezTo>
                <a:cubicBezTo>
                  <a:pt x="1367283" y="6360384"/>
                  <a:pt x="1563449" y="6164218"/>
                  <a:pt x="1563449" y="5922234"/>
                </a:cubicBezTo>
                <a:cubicBezTo>
                  <a:pt x="1563449" y="5680250"/>
                  <a:pt x="1367283" y="5484084"/>
                  <a:pt x="1125299" y="5484084"/>
                </a:cubicBezTo>
                <a:close/>
                <a:moveTo>
                  <a:pt x="690080" y="0"/>
                </a:moveTo>
                <a:lnTo>
                  <a:pt x="690080" y="905095"/>
                </a:lnTo>
                <a:lnTo>
                  <a:pt x="1560516" y="905095"/>
                </a:lnTo>
                <a:lnTo>
                  <a:pt x="1560516" y="0"/>
                </a:lnTo>
                <a:lnTo>
                  <a:pt x="1563316" y="869"/>
                </a:lnTo>
                <a:cubicBezTo>
                  <a:pt x="1967203" y="171698"/>
                  <a:pt x="2250598" y="571622"/>
                  <a:pt x="2250598" y="1037736"/>
                </a:cubicBezTo>
                <a:cubicBezTo>
                  <a:pt x="2250598" y="1503850"/>
                  <a:pt x="1967203" y="1903774"/>
                  <a:pt x="1563316" y="2074604"/>
                </a:cubicBezTo>
                <a:lnTo>
                  <a:pt x="1466059" y="2104794"/>
                </a:lnTo>
                <a:lnTo>
                  <a:pt x="1466059" y="5061748"/>
                </a:lnTo>
                <a:lnTo>
                  <a:pt x="1486168" y="5067990"/>
                </a:lnTo>
                <a:cubicBezTo>
                  <a:pt x="1818918" y="5208732"/>
                  <a:pt x="2052399" y="5538217"/>
                  <a:pt x="2052399" y="5922234"/>
                </a:cubicBezTo>
                <a:cubicBezTo>
                  <a:pt x="2052399" y="6434257"/>
                  <a:pt x="1637322" y="6849334"/>
                  <a:pt x="1125299" y="6849334"/>
                </a:cubicBezTo>
                <a:cubicBezTo>
                  <a:pt x="613276" y="6849334"/>
                  <a:pt x="198199" y="6434257"/>
                  <a:pt x="198199" y="5922234"/>
                </a:cubicBezTo>
                <a:cubicBezTo>
                  <a:pt x="198199" y="5538217"/>
                  <a:pt x="431680" y="5208732"/>
                  <a:pt x="764430" y="5067990"/>
                </a:cubicBezTo>
                <a:lnTo>
                  <a:pt x="784539" y="5061748"/>
                </a:lnTo>
                <a:lnTo>
                  <a:pt x="784539" y="2104794"/>
                </a:lnTo>
                <a:lnTo>
                  <a:pt x="687282" y="2074604"/>
                </a:lnTo>
                <a:cubicBezTo>
                  <a:pt x="283395" y="1903774"/>
                  <a:pt x="0" y="1503850"/>
                  <a:pt x="0" y="1037736"/>
                </a:cubicBezTo>
                <a:cubicBezTo>
                  <a:pt x="0" y="571622"/>
                  <a:pt x="283396" y="171698"/>
                  <a:pt x="687282" y="8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80615" y="2326640"/>
            <a:ext cx="1012190" cy="755015"/>
          </a:xfrm>
          <a:prstGeom prst="rect">
            <a:avLst/>
          </a:prstGeom>
          <a:solidFill>
            <a:srgbClr val="E0B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4685" y="172085"/>
            <a:ext cx="2414270" cy="46037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01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需求分析</a:t>
            </a: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838960" y="2032000"/>
            <a:ext cx="2468880" cy="3870960"/>
          </a:xfrm>
          <a:prstGeom prst="rect">
            <a:avLst/>
          </a:prstGeom>
          <a:noFill/>
          <a:ln w="38100">
            <a:solidFill>
              <a:schemeClr val="bg1">
                <a:lumMod val="9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6800" y="1744980"/>
            <a:ext cx="2651760" cy="4277360"/>
          </a:xfrm>
          <a:prstGeom prst="rect">
            <a:avLst/>
          </a:prstGeom>
          <a:noFill/>
          <a:ln w="38100">
            <a:solidFill>
              <a:schemeClr val="bg1">
                <a:lumMod val="9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097520" y="2032000"/>
            <a:ext cx="2468880" cy="3870960"/>
          </a:xfrm>
          <a:prstGeom prst="rect">
            <a:avLst/>
          </a:prstGeom>
          <a:noFill/>
          <a:ln w="38100">
            <a:solidFill>
              <a:schemeClr val="bg1">
                <a:lumMod val="9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p:nvPr/>
        </p:nvSpPr>
        <p:spPr bwMode="auto">
          <a:xfrm>
            <a:off x="5811363" y="2435059"/>
            <a:ext cx="786444" cy="646195"/>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E0B07E"/>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2" name="矩形 11"/>
          <p:cNvSpPr/>
          <p:nvPr/>
        </p:nvSpPr>
        <p:spPr>
          <a:xfrm>
            <a:off x="2389227" y="3795600"/>
            <a:ext cx="995680" cy="337185"/>
          </a:xfrm>
          <a:prstGeom prst="rect">
            <a:avLst/>
          </a:prstGeom>
        </p:spPr>
        <p:txBody>
          <a:bodyPr wrap="none">
            <a:spAutoFit/>
          </a:bodyPr>
          <a:lstStyle/>
          <a:p>
            <a:r>
              <a:rPr lang="zh-CN" altLang="en-US" sz="16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发布文章</a:t>
            </a:r>
          </a:p>
        </p:txBody>
      </p:sp>
      <p:sp>
        <p:nvSpPr>
          <p:cNvPr id="13" name="矩形 12"/>
          <p:cNvSpPr/>
          <p:nvPr/>
        </p:nvSpPr>
        <p:spPr>
          <a:xfrm>
            <a:off x="1949450" y="4267200"/>
            <a:ext cx="2140585" cy="1599565"/>
          </a:xfrm>
          <a:prstGeom prst="rect">
            <a:avLst/>
          </a:prstGeom>
        </p:spPr>
        <p:txBody>
          <a:bodyPr wrap="square">
            <a:spAutoFit/>
          </a:bodyPr>
          <a:lstStyle/>
          <a:p>
            <a:pPr algn="ctr"/>
            <a:r>
              <a:rPr lang="zh-CN" altLang="en-US" sz="1200" dirty="0">
                <a:solidFill>
                  <a:schemeClr val="bg1">
                    <a:lumMod val="75000"/>
                  </a:schemeClr>
                </a:solidFill>
                <a:latin typeface="Segoe UI" panose="020B0502040204020203" pitchFamily="34" charset="0"/>
                <a:cs typeface="Segoe UI" panose="020B0502040204020203" pitchFamily="34" charset="0"/>
              </a:rPr>
              <a:t>   </a:t>
            </a:r>
            <a:r>
              <a:rPr lang="zh-CN" altLang="en-US" sz="1400" dirty="0">
                <a:solidFill>
                  <a:schemeClr val="bg1">
                    <a:lumMod val="85000"/>
                  </a:schemeClr>
                </a:solidFill>
                <a:latin typeface="Segoe UI" panose="020B0502040204020203" pitchFamily="34" charset="0"/>
                <a:cs typeface="Segoe UI" panose="020B0502040204020203" pitchFamily="34" charset="0"/>
              </a:rPr>
              <a:t>功能分解后的一个模块，具体实现用户编辑和发布文章。文章由标题和内容组成，内容必须有图片，图片在浏览地图模块有标记显示地图文章作用。发布的文章需要分类。 </a:t>
            </a:r>
          </a:p>
        </p:txBody>
      </p:sp>
      <p:sp>
        <p:nvSpPr>
          <p:cNvPr id="14" name="矩形 13"/>
          <p:cNvSpPr/>
          <p:nvPr/>
        </p:nvSpPr>
        <p:spPr>
          <a:xfrm>
            <a:off x="5597882" y="3655265"/>
            <a:ext cx="995680" cy="337185"/>
          </a:xfrm>
          <a:prstGeom prst="rect">
            <a:avLst/>
          </a:prstGeom>
        </p:spPr>
        <p:txBody>
          <a:bodyPr wrap="none">
            <a:spAutoFit/>
          </a:bodyPr>
          <a:lstStyle/>
          <a:p>
            <a:r>
              <a:rPr lang="zh-CN" altLang="en-US" sz="16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地图漫游</a:t>
            </a:r>
          </a:p>
        </p:txBody>
      </p:sp>
      <p:sp>
        <p:nvSpPr>
          <p:cNvPr id="16" name="矩形 15"/>
          <p:cNvSpPr/>
          <p:nvPr/>
        </p:nvSpPr>
        <p:spPr>
          <a:xfrm>
            <a:off x="8779867" y="3795600"/>
            <a:ext cx="1402080" cy="337185"/>
          </a:xfrm>
          <a:prstGeom prst="rect">
            <a:avLst/>
          </a:prstGeom>
        </p:spPr>
        <p:txBody>
          <a:bodyPr wrap="none">
            <a:spAutoFit/>
          </a:bodyPr>
          <a:lstStyle/>
          <a:p>
            <a:r>
              <a:rPr lang="zh-CN" altLang="en-US" sz="16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接收查看文章</a:t>
            </a:r>
          </a:p>
        </p:txBody>
      </p:sp>
      <p:sp>
        <p:nvSpPr>
          <p:cNvPr id="17" name="矩形 16"/>
          <p:cNvSpPr/>
          <p:nvPr/>
        </p:nvSpPr>
        <p:spPr>
          <a:xfrm>
            <a:off x="5074285" y="3992245"/>
            <a:ext cx="2260600" cy="2030095"/>
          </a:xfrm>
          <a:prstGeom prst="rect">
            <a:avLst/>
          </a:prstGeom>
        </p:spPr>
        <p:txBody>
          <a:bodyPr wrap="square">
            <a:spAutoFit/>
          </a:bodyPr>
          <a:lstStyle/>
          <a:p>
            <a:pPr algn="ctr"/>
            <a:r>
              <a:rPr lang="en-US" altLang="zh-CN" sz="1200" dirty="0">
                <a:solidFill>
                  <a:schemeClr val="bg1">
                    <a:lumMod val="65000"/>
                  </a:schemeClr>
                </a:solidFill>
                <a:latin typeface="Segoe UI" panose="020B0502040204020203" pitchFamily="34" charset="0"/>
                <a:cs typeface="Segoe UI" panose="020B0502040204020203" pitchFamily="34" charset="0"/>
              </a:rPr>
              <a:t>   </a:t>
            </a:r>
            <a:r>
              <a:rPr lang="en-US" altLang="zh-CN" sz="1400" dirty="0">
                <a:solidFill>
                  <a:schemeClr val="bg1">
                    <a:lumMod val="65000"/>
                  </a:schemeClr>
                </a:solidFill>
                <a:latin typeface="Segoe UI" panose="020B0502040204020203" pitchFamily="34" charset="0"/>
                <a:cs typeface="Segoe UI" panose="020B0502040204020203" pitchFamily="34" charset="0"/>
              </a:rPr>
              <a:t> </a:t>
            </a:r>
            <a:r>
              <a:rPr lang="en-US" altLang="zh-CN" sz="1400" dirty="0">
                <a:solidFill>
                  <a:schemeClr val="bg1">
                    <a:lumMod val="85000"/>
                  </a:schemeClr>
                </a:solidFill>
                <a:latin typeface="Segoe UI" panose="020B0502040204020203" pitchFamily="34" charset="0"/>
                <a:cs typeface="Segoe UI" panose="020B0502040204020203" pitchFamily="34" charset="0"/>
              </a:rPr>
              <a:t> </a:t>
            </a:r>
            <a:r>
              <a:rPr lang="zh-CN" altLang="en-US" sz="1400" dirty="0">
                <a:solidFill>
                  <a:schemeClr val="bg1">
                    <a:lumMod val="85000"/>
                  </a:schemeClr>
                </a:solidFill>
                <a:latin typeface="Segoe UI" panose="020B0502040204020203" pitchFamily="34" charset="0"/>
                <a:cs typeface="Segoe UI" panose="020B0502040204020203" pitchFamily="34" charset="0"/>
              </a:rPr>
              <a:t>功能分解后的一个模块，具体实现用户浏览当前位置的标有文章的地图。用户可以漫游地图来查看地图上标记点的文章。地图上的标记点会显示文章的标题内容首张图片的缩略图，方便快捷的知道文章大致内容。</a:t>
            </a:r>
          </a:p>
        </p:txBody>
      </p:sp>
      <p:cxnSp>
        <p:nvCxnSpPr>
          <p:cNvPr id="18" name="直接连接符 17"/>
          <p:cNvCxnSpPr/>
          <p:nvPr/>
        </p:nvCxnSpPr>
        <p:spPr>
          <a:xfrm>
            <a:off x="2240815" y="3428943"/>
            <a:ext cx="14860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439520" y="3427038"/>
            <a:ext cx="14860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588959" y="3427038"/>
            <a:ext cx="14860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KSO_Shape"/>
          <p:cNvSpPr/>
          <p:nvPr/>
        </p:nvSpPr>
        <p:spPr bwMode="auto">
          <a:xfrm>
            <a:off x="2613041" y="2484893"/>
            <a:ext cx="546908" cy="546908"/>
          </a:xfrm>
          <a:custGeom>
            <a:avLst/>
            <a:gdLst>
              <a:gd name="T0" fmla="*/ 1767542 w 3927"/>
              <a:gd name="T1" fmla="*/ 308011 h 3928"/>
              <a:gd name="T2" fmla="*/ 1684137 w 3927"/>
              <a:gd name="T3" fmla="*/ 390514 h 3928"/>
              <a:gd name="T4" fmla="*/ 1406885 w 3927"/>
              <a:gd name="T5" fmla="*/ 115046 h 3928"/>
              <a:gd name="T6" fmla="*/ 1490290 w 3927"/>
              <a:gd name="T7" fmla="*/ 32084 h 3928"/>
              <a:gd name="T8" fmla="*/ 1597525 w 3927"/>
              <a:gd name="T9" fmla="*/ 28876 h 3928"/>
              <a:gd name="T10" fmla="*/ 1770750 w 3927"/>
              <a:gd name="T11" fmla="*/ 200757 h 3928"/>
              <a:gd name="T12" fmla="*/ 1767542 w 3927"/>
              <a:gd name="T13" fmla="*/ 308011 h 3928"/>
              <a:gd name="T14" fmla="*/ 1032021 w 3927"/>
              <a:gd name="T15" fmla="*/ 1039078 h 3928"/>
              <a:gd name="T16" fmla="*/ 754768 w 3927"/>
              <a:gd name="T17" fmla="*/ 763152 h 3928"/>
              <a:gd name="T18" fmla="*/ 1364724 w 3927"/>
              <a:gd name="T19" fmla="*/ 156756 h 3928"/>
              <a:gd name="T20" fmla="*/ 1641977 w 3927"/>
              <a:gd name="T21" fmla="*/ 432682 h 3928"/>
              <a:gd name="T22" fmla="*/ 1032021 w 3927"/>
              <a:gd name="T23" fmla="*/ 1039078 h 3928"/>
              <a:gd name="T24" fmla="*/ 993526 w 3927"/>
              <a:gd name="T25" fmla="*/ 1077121 h 3928"/>
              <a:gd name="T26" fmla="*/ 605373 w 3927"/>
              <a:gd name="T27" fmla="*/ 1187584 h 3928"/>
              <a:gd name="T28" fmla="*/ 716274 w 3927"/>
              <a:gd name="T29" fmla="*/ 801653 h 3928"/>
              <a:gd name="T30" fmla="*/ 993526 w 3927"/>
              <a:gd name="T31" fmla="*/ 1077121 h 3928"/>
              <a:gd name="T32" fmla="*/ 352867 w 3927"/>
              <a:gd name="T33" fmla="*/ 226883 h 3928"/>
              <a:gd name="T34" fmla="*/ 179641 w 3927"/>
              <a:gd name="T35" fmla="*/ 400597 h 3928"/>
              <a:gd name="T36" fmla="*/ 179641 w 3927"/>
              <a:gd name="T37" fmla="*/ 1447468 h 3928"/>
              <a:gd name="T38" fmla="*/ 352867 w 3927"/>
              <a:gd name="T39" fmla="*/ 1620724 h 3928"/>
              <a:gd name="T40" fmla="*/ 1400011 w 3927"/>
              <a:gd name="T41" fmla="*/ 1620724 h 3928"/>
              <a:gd name="T42" fmla="*/ 1573236 w 3927"/>
              <a:gd name="T43" fmla="*/ 1447468 h 3928"/>
              <a:gd name="T44" fmla="*/ 1573236 w 3927"/>
              <a:gd name="T45" fmla="*/ 759485 h 3928"/>
              <a:gd name="T46" fmla="*/ 1752419 w 3927"/>
              <a:gd name="T47" fmla="*/ 585771 h 3928"/>
              <a:gd name="T48" fmla="*/ 1752419 w 3927"/>
              <a:gd name="T49" fmla="*/ 1511178 h 3928"/>
              <a:gd name="T50" fmla="*/ 1457753 w 3927"/>
              <a:gd name="T51" fmla="*/ 1800397 h 3928"/>
              <a:gd name="T52" fmla="*/ 289168 w 3927"/>
              <a:gd name="T53" fmla="*/ 1800397 h 3928"/>
              <a:gd name="T54" fmla="*/ 0 w 3927"/>
              <a:gd name="T55" fmla="*/ 1511178 h 3928"/>
              <a:gd name="T56" fmla="*/ 0 w 3927"/>
              <a:gd name="T57" fmla="*/ 354304 h 3928"/>
              <a:gd name="T58" fmla="*/ 289168 w 3927"/>
              <a:gd name="T59" fmla="*/ 47210 h 3928"/>
              <a:gd name="T60" fmla="*/ 1214412 w 3927"/>
              <a:gd name="T61" fmla="*/ 47210 h 3928"/>
              <a:gd name="T62" fmla="*/ 1040728 w 3927"/>
              <a:gd name="T63" fmla="*/ 226883 h 3928"/>
              <a:gd name="T64" fmla="*/ 352867 w 3927"/>
              <a:gd name="T65" fmla="*/ 226883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2B2D2C"/>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椭圆 18"/>
          <p:cNvSpPr/>
          <p:nvPr/>
        </p:nvSpPr>
        <p:spPr>
          <a:xfrm>
            <a:off x="8828405" y="2213610"/>
            <a:ext cx="1090930" cy="1089660"/>
          </a:xfrm>
          <a:prstGeom prst="ellipse">
            <a:avLst/>
          </a:prstGeom>
          <a:solidFill>
            <a:srgbClr val="E0B07E">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5488" y="2494417"/>
            <a:ext cx="537496" cy="537496"/>
          </a:xfrm>
          <a:prstGeom prst="rect">
            <a:avLst/>
          </a:prstGeom>
        </p:spPr>
      </p:pic>
      <p:sp>
        <p:nvSpPr>
          <p:cNvPr id="23" name="矩形 22"/>
          <p:cNvSpPr/>
          <p:nvPr/>
        </p:nvSpPr>
        <p:spPr>
          <a:xfrm>
            <a:off x="8396785" y="4268064"/>
            <a:ext cx="1871760" cy="1383665"/>
          </a:xfrm>
          <a:prstGeom prst="rect">
            <a:avLst/>
          </a:prstGeom>
        </p:spPr>
        <p:txBody>
          <a:bodyPr wrap="square">
            <a:spAutoFit/>
          </a:bodyPr>
          <a:lstStyle/>
          <a:p>
            <a:pPr algn="ctr"/>
            <a:r>
              <a:rPr lang="en-US" altLang="zh-CN" sz="1200" dirty="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   </a:t>
            </a:r>
            <a:r>
              <a:rPr lang="en-US" altLang="zh-CN" sz="1200" dirty="0">
                <a:solidFill>
                  <a:schemeClr val="bg1">
                    <a:lumMod val="85000"/>
                  </a:schemeClr>
                </a:solidFill>
                <a:latin typeface="Segoe UI" panose="020B0502040204020203" pitchFamily="34" charset="0"/>
                <a:ea typeface="微软雅黑" panose="020B0503020204020204" pitchFamily="34" charset="-122"/>
                <a:cs typeface="Segoe UI" panose="020B0502040204020203" pitchFamily="34" charset="0"/>
              </a:rPr>
              <a:t> </a:t>
            </a:r>
            <a:r>
              <a:rPr lang="zh-CN" altLang="en-US" sz="1400" dirty="0">
                <a:solidFill>
                  <a:schemeClr val="bg1">
                    <a:lumMod val="85000"/>
                  </a:schemeClr>
                </a:solidFill>
                <a:latin typeface="Segoe UI" panose="020B0502040204020203" pitchFamily="34" charset="0"/>
                <a:ea typeface="微软雅黑" panose="020B0503020204020204" pitchFamily="34" charset="-122"/>
                <a:cs typeface="Segoe UI" panose="020B0502040204020203" pitchFamily="34" charset="0"/>
              </a:rPr>
              <a:t>功能分解后的一个模块，具体实现用户接收文章。接收的文章有分类栏。将文章进行分类，用户可以浏览感兴趣的文章</a:t>
            </a:r>
            <a:r>
              <a:rPr lang="zh-CN" altLang="en-US" sz="1400" dirty="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a:t>
            </a:r>
          </a:p>
        </p:txBody>
      </p:sp>
      <p:sp>
        <p:nvSpPr>
          <p:cNvPr id="51" name="矩形 50"/>
          <p:cNvSpPr/>
          <p:nvPr/>
        </p:nvSpPr>
        <p:spPr>
          <a:xfrm>
            <a:off x="5247005" y="935990"/>
            <a:ext cx="2087880" cy="398780"/>
          </a:xfrm>
          <a:prstGeom prst="rect">
            <a:avLst/>
          </a:prstGeom>
        </p:spPr>
        <p:txBody>
          <a:bodyPr wrap="square">
            <a:spAutoFit/>
          </a:bodyPr>
          <a:lstStyle/>
          <a:p>
            <a:r>
              <a:rPr lang="zh-CN" altLang="en-US" sz="20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功能性需求</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flipV="1">
            <a:off x="9364936" y="172085"/>
            <a:ext cx="0" cy="224535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657805" y="-80010"/>
            <a:ext cx="0" cy="3583355"/>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2829515" y="0"/>
            <a:ext cx="0" cy="285496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82320" y="3583355"/>
            <a:ext cx="2865120" cy="1845310"/>
          </a:xfrm>
          <a:prstGeom prst="rect">
            <a:avLst/>
          </a:prstGeom>
        </p:spPr>
        <p:txBody>
          <a:bodyPr wrap="square">
            <a:spAutoFit/>
          </a:bodyPr>
          <a:lstStyle/>
          <a:p>
            <a:r>
              <a:rPr lang="zh-CN" altLang="en-US" sz="1600" dirty="0">
                <a:solidFill>
                  <a:srgbClr val="E0B07E"/>
                </a:solidFill>
                <a:latin typeface="Segoe UI" panose="020B0502040204020203" pitchFamily="34" charset="0"/>
                <a:cs typeface="Segoe UI" panose="020B0502040204020203" pitchFamily="34" charset="0"/>
              </a:rPr>
              <a:t>登录注册 </a:t>
            </a:r>
          </a:p>
          <a:p>
            <a:r>
              <a:rPr lang="zh-CN" altLang="en-US" sz="1400" dirty="0">
                <a:solidFill>
                  <a:schemeClr val="bg1">
                    <a:lumMod val="95000"/>
                  </a:schemeClr>
                </a:solidFill>
                <a:latin typeface="Segoe UI" panose="020B0502040204020203" pitchFamily="34" charset="0"/>
                <a:cs typeface="Segoe UI" panose="020B0502040204020203" pitchFamily="34" charset="0"/>
              </a:rPr>
              <a:t>  </a:t>
            </a:r>
            <a:r>
              <a:rPr lang="zh-CN" altLang="en-US" sz="1400" dirty="0">
                <a:solidFill>
                  <a:schemeClr val="bg1">
                    <a:lumMod val="85000"/>
                  </a:schemeClr>
                </a:solidFill>
                <a:latin typeface="Segoe UI" panose="020B0502040204020203" pitchFamily="34" charset="0"/>
                <a:cs typeface="Segoe UI" panose="020B0502040204020203" pitchFamily="34" charset="0"/>
              </a:rPr>
              <a:t>功能分解后的一个模块，具体实现用户的注册和登录，此功能可以实现在数据库中建立相应的信息，数据库也随之扩充，向服务器进行请求，获取相应数据。一个用户只能注册一个账号，账号为手机号与手机绑定。</a:t>
            </a:r>
          </a:p>
        </p:txBody>
      </p:sp>
      <p:sp>
        <p:nvSpPr>
          <p:cNvPr id="6" name="文本框 5"/>
          <p:cNvSpPr txBox="1"/>
          <p:nvPr/>
        </p:nvSpPr>
        <p:spPr>
          <a:xfrm>
            <a:off x="654685" y="172085"/>
            <a:ext cx="2007235" cy="46037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01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需求分析</a:t>
            </a:r>
          </a:p>
        </p:txBody>
      </p:sp>
      <p:cxnSp>
        <p:nvCxnSpPr>
          <p:cNvPr id="7" name="直接连接符 6"/>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997450" y="2993390"/>
            <a:ext cx="1272540" cy="1292225"/>
          </a:xfrm>
          <a:prstGeom prst="ellipse">
            <a:avLst/>
          </a:prstGeom>
          <a:solidFill>
            <a:srgbClr val="E0B07E">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864556" y="2411145"/>
            <a:ext cx="995680" cy="995680"/>
          </a:xfrm>
          <a:prstGeom prst="ellipse">
            <a:avLst/>
          </a:prstGeom>
          <a:solidFill>
            <a:schemeClr val="tx1">
              <a:lumMod val="50000"/>
              <a:lumOff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V="1">
            <a:off x="4506550" y="-80010"/>
            <a:ext cx="0" cy="1427479"/>
          </a:xfrm>
          <a:prstGeom prst="line">
            <a:avLst/>
          </a:prstGeom>
          <a:ln>
            <a:gradFill flip="none" rotWithShape="1">
              <a:gsLst>
                <a:gs pos="38000">
                  <a:srgbClr val="E1E1E2">
                    <a:alpha val="55000"/>
                  </a:srgbClr>
                </a:gs>
                <a:gs pos="20000">
                  <a:schemeClr val="tx1">
                    <a:lumMod val="50000"/>
                    <a:lumOff val="50000"/>
                    <a:alpha val="68000"/>
                  </a:schemeClr>
                </a:gs>
                <a:gs pos="0">
                  <a:schemeClr val="accent1">
                    <a:lumMod val="5000"/>
                    <a:lumOff val="95000"/>
                  </a:schemeClr>
                </a:gs>
                <a:gs pos="85500">
                  <a:schemeClr val="tx1">
                    <a:lumMod val="65000"/>
                    <a:lumOff val="35000"/>
                    <a:alpha val="41000"/>
                  </a:schemeClr>
                </a:gs>
                <a:gs pos="71000">
                  <a:schemeClr val="bg1">
                    <a:lumMod val="75000"/>
                    <a:alpha val="33000"/>
                  </a:schemeClr>
                </a:gs>
                <a:gs pos="54000">
                  <a:schemeClr val="bg1">
                    <a:lumMod val="85000"/>
                    <a:alpha val="55000"/>
                  </a:schemeClr>
                </a:gs>
                <a:gs pos="0">
                  <a:srgbClr val="232524">
                    <a:alpha val="28000"/>
                  </a:srgbClr>
                </a:gs>
                <a:gs pos="99000">
                  <a:srgbClr val="2C2C2C">
                    <a:alpha val="43000"/>
                  </a:srgb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257630" y="1350351"/>
            <a:ext cx="497840" cy="497840"/>
          </a:xfrm>
          <a:prstGeom prst="ellipse">
            <a:avLst/>
          </a:prstGeom>
          <a:solidFill>
            <a:srgbClr val="E0B0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10779321" y="76796"/>
            <a:ext cx="0" cy="1771395"/>
          </a:xfrm>
          <a:prstGeom prst="line">
            <a:avLst/>
          </a:prstGeom>
          <a:ln>
            <a:gradFill flip="none" rotWithShape="1">
              <a:gsLst>
                <a:gs pos="38500">
                  <a:srgbClr val="E1E1E2">
                    <a:alpha val="32000"/>
                  </a:srgbClr>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alpha val="4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10571929" y="1848312"/>
            <a:ext cx="413513" cy="413513"/>
          </a:xfrm>
          <a:prstGeom prst="ellipse">
            <a:avLst/>
          </a:prstGeom>
          <a:solidFill>
            <a:srgbClr val="E0B0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3547" y="2515432"/>
            <a:ext cx="504056" cy="504056"/>
          </a:xfrm>
          <a:prstGeom prst="rect">
            <a:avLst/>
          </a:prstGeom>
        </p:spPr>
      </p:pic>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9875" y="3355340"/>
            <a:ext cx="567690" cy="567690"/>
          </a:xfrm>
          <a:prstGeom prst="rect">
            <a:avLst/>
          </a:prstGeom>
        </p:spPr>
      </p:pic>
      <p:sp>
        <p:nvSpPr>
          <p:cNvPr id="36" name="矩形 35"/>
          <p:cNvSpPr/>
          <p:nvPr/>
        </p:nvSpPr>
        <p:spPr>
          <a:xfrm>
            <a:off x="9072524" y="3019451"/>
            <a:ext cx="585673" cy="369332"/>
          </a:xfrm>
          <a:prstGeom prst="rect">
            <a:avLst/>
          </a:prstGeom>
        </p:spPr>
        <p:txBody>
          <a:bodyPr wrap="none">
            <a:spAutoFit/>
          </a:bodyPr>
          <a:lstStyle/>
          <a:p>
            <a:r>
              <a:rPr lang="en-US" altLang="zh-CN" dirty="0">
                <a:solidFill>
                  <a:schemeClr val="bg1">
                    <a:lumMod val="95000"/>
                  </a:schemeClr>
                </a:solidFill>
                <a:latin typeface="Segoe UI" panose="020B0502040204020203" pitchFamily="34" charset="0"/>
                <a:cs typeface="Segoe UI" panose="020B0502040204020203" pitchFamily="34" charset="0"/>
              </a:rPr>
              <a:t>T</a:t>
            </a:r>
            <a:r>
              <a:rPr lang="zh-CN" altLang="en-US" dirty="0">
                <a:solidFill>
                  <a:schemeClr val="bg1">
                    <a:lumMod val="95000"/>
                  </a:schemeClr>
                </a:solidFill>
                <a:latin typeface="Segoe UI" panose="020B0502040204020203" pitchFamily="34" charset="0"/>
                <a:cs typeface="Segoe UI" panose="020B0502040204020203" pitchFamily="34" charset="0"/>
              </a:rPr>
              <a:t>ext</a:t>
            </a:r>
            <a:endParaRPr lang="zh-CN" altLang="en-US" dirty="0"/>
          </a:p>
        </p:txBody>
      </p:sp>
      <p:sp>
        <p:nvSpPr>
          <p:cNvPr id="37" name="矩形 36"/>
          <p:cNvSpPr/>
          <p:nvPr/>
        </p:nvSpPr>
        <p:spPr>
          <a:xfrm>
            <a:off x="4368165" y="4458970"/>
            <a:ext cx="2379345" cy="2030095"/>
          </a:xfrm>
          <a:prstGeom prst="rect">
            <a:avLst/>
          </a:prstGeom>
        </p:spPr>
        <p:txBody>
          <a:bodyPr wrap="square">
            <a:spAutoFit/>
          </a:bodyPr>
          <a:lstStyle/>
          <a:p>
            <a:pPr algn="ctr"/>
            <a:r>
              <a:rPr lang="zh-CN" altLang="en-US" sz="1400" dirty="0">
                <a:solidFill>
                  <a:srgbClr val="E0B07E"/>
                </a:solidFill>
                <a:latin typeface="Segoe UI" panose="020B0502040204020203" pitchFamily="34" charset="0"/>
                <a:ea typeface="微软雅黑" panose="020B0503020204020204" pitchFamily="34" charset="-122"/>
                <a:cs typeface="Segoe UI" panose="020B0502040204020203" pitchFamily="34" charset="0"/>
              </a:rPr>
              <a:t>修改基本资料 </a:t>
            </a:r>
            <a:endParaRPr lang="en-US" altLang="zh-CN" sz="1400" dirty="0">
              <a:solidFill>
                <a:srgbClr val="E0B07E"/>
              </a:solidFill>
              <a:latin typeface="Segoe UI" panose="020B0502040204020203" pitchFamily="34" charset="0"/>
              <a:ea typeface="微软雅黑" panose="020B0503020204020204" pitchFamily="34" charset="-122"/>
              <a:cs typeface="Segoe UI" panose="020B0502040204020203" pitchFamily="34" charset="0"/>
            </a:endParaRPr>
          </a:p>
          <a:p>
            <a:pPr algn="ctr"/>
            <a:r>
              <a:rPr lang="zh-CN" altLang="en-US" sz="1200" dirty="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rPr>
              <a:t>   </a:t>
            </a:r>
            <a:r>
              <a:rPr lang="zh-CN" altLang="en-US" sz="1400" dirty="0">
                <a:solidFill>
                  <a:schemeClr val="bg1">
                    <a:lumMod val="85000"/>
                  </a:schemeClr>
                </a:solidFill>
                <a:latin typeface="Segoe UI" panose="020B0502040204020203" pitchFamily="34" charset="0"/>
                <a:ea typeface="微软雅黑" panose="020B0503020204020204" pitchFamily="34" charset="-122"/>
                <a:cs typeface="Segoe UI" panose="020B0502040204020203" pitchFamily="34" charset="0"/>
              </a:rPr>
              <a:t> 功能分解后的一个模块，具体实现用户修改用户的基本资料：头像、昵称、密码等。修改头像有调用相册和拍照两种选择。昵称只能输入中文、字母、以及下划线。密码修改需要输入旧密码和新密码。</a:t>
            </a:r>
          </a:p>
        </p:txBody>
      </p:sp>
      <p:sp>
        <p:nvSpPr>
          <p:cNvPr id="39" name="矩形 38"/>
          <p:cNvSpPr/>
          <p:nvPr/>
        </p:nvSpPr>
        <p:spPr>
          <a:xfrm>
            <a:off x="8588140" y="3656622"/>
            <a:ext cx="2078869" cy="1599565"/>
          </a:xfrm>
          <a:prstGeom prst="rect">
            <a:avLst/>
          </a:prstGeom>
        </p:spPr>
        <p:txBody>
          <a:bodyPr wrap="square">
            <a:spAutoFit/>
          </a:bodyPr>
          <a:lstStyle/>
          <a:p>
            <a:pPr algn="ctr"/>
            <a:r>
              <a:rPr lang="zh-CN" altLang="en-US" sz="1400" b="1" dirty="0">
                <a:solidFill>
                  <a:srgbClr val="E0B07E"/>
                </a:solidFill>
                <a:latin typeface="Segoe UI" panose="020B0502040204020203" pitchFamily="34" charset="0"/>
                <a:ea typeface="微软雅黑" panose="020B0503020204020204" pitchFamily="34" charset="-122"/>
                <a:cs typeface="Segoe UI" panose="020B0502040204020203" pitchFamily="34" charset="0"/>
              </a:rPr>
              <a:t>评论文章</a:t>
            </a:r>
          </a:p>
          <a:p>
            <a:pPr algn="ctr"/>
            <a:r>
              <a:rPr lang="zh-CN" altLang="en-US" sz="1400" dirty="0">
                <a:solidFill>
                  <a:schemeClr val="bg1">
                    <a:lumMod val="65000"/>
                  </a:schemeClr>
                </a:solidFill>
                <a:latin typeface="Segoe UI" panose="020B0502040204020203" pitchFamily="34" charset="0"/>
                <a:ea typeface="微软雅黑" panose="020B0503020204020204" pitchFamily="34" charset="-122"/>
                <a:cs typeface="Segoe UI" panose="020B0502040204020203" pitchFamily="34" charset="0"/>
              </a:rPr>
              <a:t>   </a:t>
            </a:r>
            <a:r>
              <a:rPr lang="zh-CN" altLang="en-US" sz="1400" dirty="0">
                <a:solidFill>
                  <a:schemeClr val="bg1">
                    <a:lumMod val="85000"/>
                  </a:schemeClr>
                </a:solidFill>
                <a:latin typeface="Segoe UI" panose="020B0502040204020203" pitchFamily="34" charset="0"/>
                <a:ea typeface="微软雅黑" panose="020B0503020204020204" pitchFamily="34" charset="-122"/>
                <a:cs typeface="Segoe UI" panose="020B0502040204020203" pitchFamily="34" charset="0"/>
              </a:rPr>
              <a:t> 功能分解后的一个模块，具体实现用户评论浏览的文章。用户可以收到浏览评论的信息，用户也可以浏览自己被评论的信息。</a:t>
            </a:r>
          </a:p>
        </p:txBody>
      </p:sp>
      <p:sp>
        <p:nvSpPr>
          <p:cNvPr id="10" name="KSO_Shape"/>
          <p:cNvSpPr>
            <a:spLocks noChangeArrowheads="1"/>
          </p:cNvSpPr>
          <p:nvPr/>
        </p:nvSpPr>
        <p:spPr bwMode="auto">
          <a:xfrm>
            <a:off x="2549281" y="2855179"/>
            <a:ext cx="559287" cy="551830"/>
          </a:xfrm>
          <a:custGeom>
            <a:avLst/>
            <a:gdLst/>
            <a:ahLst/>
            <a:cxnLst/>
            <a:rect l="0" t="0" r="r" b="b"/>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E0B07E"/>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 name="矩形 3"/>
          <p:cNvSpPr/>
          <p:nvPr/>
        </p:nvSpPr>
        <p:spPr>
          <a:xfrm>
            <a:off x="461645" y="2012315"/>
            <a:ext cx="2087880" cy="398780"/>
          </a:xfrm>
          <a:prstGeom prst="rect">
            <a:avLst/>
          </a:prstGeom>
        </p:spPr>
        <p:txBody>
          <a:bodyPr wrap="square">
            <a:spAutoFit/>
          </a:bodyPr>
          <a:lstStyle/>
          <a:p>
            <a:r>
              <a:rPr lang="zh-CN" altLang="en-US" sz="20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功能性需求</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4608" y="172304"/>
            <a:ext cx="2007312"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smtClean="0">
                <a:solidFill>
                  <a:srgbClr val="E0B07E"/>
                </a:solidFill>
                <a:latin typeface="Segoe UI" panose="020B0502040204020203" pitchFamily="34" charset="0"/>
                <a:ea typeface="Segoe UI Symbol" panose="020B0502040204020203" pitchFamily="34" charset="0"/>
                <a:cs typeface="Segoe UI" panose="020B0502040204020203" pitchFamily="34" charset="0"/>
              </a:rPr>
              <a:t>需求分析</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608" y="2586224"/>
            <a:ext cx="5630424" cy="3753616"/>
          </a:xfrm>
          <a:prstGeom prst="rect">
            <a:avLst/>
          </a:prstGeom>
          <a:effectLst>
            <a:outerShdw blurRad="139700" dist="190500" dir="2700000" algn="tl" rotWithShape="0">
              <a:prstClr val="black">
                <a:alpha val="40000"/>
              </a:prstClr>
            </a:outerShdw>
          </a:effectLst>
        </p:spPr>
      </p:pic>
      <p:sp>
        <p:nvSpPr>
          <p:cNvPr id="2" name="矩形 1"/>
          <p:cNvSpPr/>
          <p:nvPr/>
        </p:nvSpPr>
        <p:spPr>
          <a:xfrm>
            <a:off x="4330324" y="872134"/>
            <a:ext cx="3531353" cy="521970"/>
          </a:xfrm>
          <a:prstGeom prst="rect">
            <a:avLst/>
          </a:prstGeom>
        </p:spPr>
        <p:txBody>
          <a:bodyPr wrap="square">
            <a:spAutoFit/>
          </a:bodyPr>
          <a:lstStyle/>
          <a:p>
            <a:pPr algn="ctr"/>
            <a:r>
              <a:rPr lang="zh-CN" altLang="en-US" sz="28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质量属性需求</a:t>
            </a:r>
          </a:p>
        </p:txBody>
      </p:sp>
      <p:sp>
        <p:nvSpPr>
          <p:cNvPr id="3" name="矩形 2"/>
          <p:cNvSpPr/>
          <p:nvPr/>
        </p:nvSpPr>
        <p:spPr>
          <a:xfrm>
            <a:off x="7777739" y="1984654"/>
            <a:ext cx="3531353" cy="521970"/>
          </a:xfrm>
          <a:prstGeom prst="rect">
            <a:avLst/>
          </a:prstGeom>
        </p:spPr>
        <p:txBody>
          <a:bodyPr wrap="square">
            <a:spAutoFit/>
          </a:bodyPr>
          <a:lstStyle/>
          <a:p>
            <a:pPr algn="ctr"/>
            <a:r>
              <a:rPr lang="zh-CN" altLang="en-US" sz="28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可用性需求</a:t>
            </a:r>
          </a:p>
        </p:txBody>
      </p:sp>
      <p:sp>
        <p:nvSpPr>
          <p:cNvPr id="37" name="矩形 36"/>
          <p:cNvSpPr/>
          <p:nvPr/>
        </p:nvSpPr>
        <p:spPr>
          <a:xfrm>
            <a:off x="6708658" y="2816427"/>
            <a:ext cx="5206534" cy="3293209"/>
          </a:xfrm>
          <a:prstGeom prst="rect">
            <a:avLst/>
          </a:prstGeom>
        </p:spPr>
        <p:txBody>
          <a:bodyPr wrap="square">
            <a:spAutoFit/>
          </a:bodyPr>
          <a:lstStyle/>
          <a:p>
            <a:pPr algn="ctr"/>
            <a:r>
              <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(1)方便操作，操作流程简单。</a:t>
            </a:r>
          </a:p>
          <a:p>
            <a:pPr algn="ctr"/>
            <a:r>
              <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     尽量从用户角度出发，以方便使用本</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产品</a:t>
            </a:r>
            <a:endParaRPr lang="en-US" altLang="zh-CN"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a:p>
            <a:pPr algn="ct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a. 提供</a:t>
            </a:r>
            <a:r>
              <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分类</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标签使文章</a:t>
            </a:r>
            <a:r>
              <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归类。</a:t>
            </a:r>
          </a:p>
          <a:p>
            <a:pPr algn="ctr"/>
            <a:r>
              <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b</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.高效的编辑提供。</a:t>
            </a:r>
            <a:endPar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a:p>
            <a:pPr algn="ctr"/>
            <a:endPar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a:p>
            <a:pPr algn="ct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a:t>
            </a:r>
            <a:r>
              <a:rPr lang="en-US" altLang="zh-CN"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2</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a:t>
            </a:r>
            <a:r>
              <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容错能力：软件具有一定的容错能力</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a:t>
            </a:r>
            <a:endParaRPr lang="en-US" altLang="zh-CN"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a:p>
            <a:pPr algn="ctr"/>
            <a:r>
              <a:rPr lang="en-US" altLang="zh-CN"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a, </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在</a:t>
            </a:r>
            <a:r>
              <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非硬件故障或非通讯故障时，软件能保证正常</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运行</a:t>
            </a:r>
            <a:endParaRPr lang="en-US" altLang="zh-CN"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a:p>
            <a:pPr algn="ctr"/>
            <a:r>
              <a:rPr lang="en-US" altLang="zh-CN"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b, </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缺少权限是会等待用户允许</a:t>
            </a:r>
            <a:endParaRPr lang="en-US" altLang="zh-CN"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a:p>
            <a:pPr algn="ctr"/>
            <a:endParaRPr lang="en-US" altLang="zh-CN"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a:p>
            <a:pPr algn="ct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a:t>
            </a:r>
            <a:r>
              <a:rPr lang="en-US" altLang="zh-CN"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3</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a:t>
            </a:r>
            <a:r>
              <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操作完成时有统一规范的提示</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信息</a:t>
            </a:r>
            <a:endParaRPr lang="en-US" altLang="zh-CN"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a:p>
            <a:pPr algn="ct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操作应用会</a:t>
            </a:r>
            <a:r>
              <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弹出</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提示</a:t>
            </a:r>
            <a:endPar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a:p>
            <a:pPr algn="ctr"/>
            <a:endPar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a:p>
            <a:pPr algn="ct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a:t>
            </a:r>
            <a:r>
              <a:rPr lang="en-US" altLang="zh-CN"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4</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a:t>
            </a:r>
            <a:r>
              <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软件使用</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时无需其他操作即可浏览消息</a:t>
            </a:r>
            <a:endParaRPr lang="zh-CN" altLang="en-US"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6331559" y="4711272"/>
            <a:ext cx="5090160" cy="1778000"/>
          </a:xfrm>
          <a:prstGeom prst="rect">
            <a:avLst/>
          </a:prstGeom>
          <a:solidFill>
            <a:srgbClr val="2B2D2C"/>
          </a:solidFill>
          <a:ln>
            <a:noFill/>
          </a:ln>
          <a:effectLst>
            <a:outerShdw blurRad="127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40067" y="2840920"/>
            <a:ext cx="5090160" cy="1778000"/>
          </a:xfrm>
          <a:prstGeom prst="rect">
            <a:avLst/>
          </a:prstGeom>
          <a:solidFill>
            <a:srgbClr val="2B2D2C"/>
          </a:solidFill>
          <a:ln>
            <a:noFill/>
          </a:ln>
          <a:effectLst>
            <a:outerShdw blurRad="127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4685" y="172085"/>
            <a:ext cx="2508250" cy="46037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01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需求分析</a:t>
            </a:r>
          </a:p>
        </p:txBody>
      </p:sp>
      <p:cxnSp>
        <p:nvCxnSpPr>
          <p:cNvPr id="5" name="直接连接符 4"/>
          <p:cNvCxnSpPr/>
          <p:nvPr/>
        </p:nvCxnSpPr>
        <p:spPr>
          <a:xfrm>
            <a:off x="31415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106825" y="1424191"/>
            <a:ext cx="1808480" cy="583565"/>
          </a:xfrm>
          <a:prstGeom prst="rect">
            <a:avLst/>
          </a:prstGeom>
        </p:spPr>
        <p:txBody>
          <a:bodyPr wrap="none">
            <a:spAutoFit/>
          </a:bodyPr>
          <a:lstStyle/>
          <a:p>
            <a:r>
              <a:rPr lang="zh-CN" altLang="en-US" sz="32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数据需求</a:t>
            </a:r>
          </a:p>
        </p:txBody>
      </p:sp>
      <p:sp>
        <p:nvSpPr>
          <p:cNvPr id="37" name="矩形 36"/>
          <p:cNvSpPr/>
          <p:nvPr/>
        </p:nvSpPr>
        <p:spPr>
          <a:xfrm>
            <a:off x="6508158" y="1347355"/>
            <a:ext cx="4481760" cy="1077218"/>
          </a:xfrm>
          <a:prstGeom prst="rect">
            <a:avLst/>
          </a:prstGeom>
        </p:spPr>
        <p:txBody>
          <a:bodyPr wrap="square">
            <a:spAutoFit/>
          </a:bodyPr>
          <a:lstStyle/>
          <a:p>
            <a:r>
              <a:rPr lang="en-US" sz="1400" dirty="0">
                <a:solidFill>
                  <a:schemeClr val="bg1">
                    <a:lumMod val="75000"/>
                  </a:schemeClr>
                </a:solidFill>
                <a:latin typeface="仿宋" panose="02010609060101010101" pitchFamily="49" charset="-122"/>
                <a:ea typeface="仿宋" panose="02010609060101010101" pitchFamily="49" charset="-122"/>
                <a:cs typeface="Segoe UI" panose="020B0502040204020203" pitchFamily="34" charset="0"/>
              </a:rPr>
              <a:t>   </a:t>
            </a:r>
            <a:r>
              <a:rPr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项目初始阶段需要有一定量的文章内容来供用户阅读浏览，吸引用户使用。户则再通过自己发布的文章来丰富app的文章数据数量。</a:t>
            </a:r>
            <a:r>
              <a:rPr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初始的数据需求的</a:t>
            </a:r>
            <a:r>
              <a:rPr lang="zh-CN" altLang="en-US" sz="1600"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三</a:t>
            </a:r>
            <a:r>
              <a:rPr sz="1600" dirty="0" err="1"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大分类</a:t>
            </a:r>
            <a:r>
              <a:rPr sz="16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a:t>
            </a:r>
          </a:p>
        </p:txBody>
      </p:sp>
      <p:sp>
        <p:nvSpPr>
          <p:cNvPr id="38" name="矩形 37"/>
          <p:cNvSpPr/>
          <p:nvPr/>
        </p:nvSpPr>
        <p:spPr>
          <a:xfrm>
            <a:off x="3436926" y="2840920"/>
            <a:ext cx="614681" cy="203201"/>
          </a:xfrm>
          <a:prstGeom prst="rect">
            <a:avLst/>
          </a:prstGeom>
          <a:solidFill>
            <a:srgbClr val="E0B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332151" y="4711272"/>
            <a:ext cx="614681" cy="2032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763360" y="5138607"/>
            <a:ext cx="4226558" cy="923330"/>
          </a:xfrm>
          <a:prstGeom prst="rect">
            <a:avLst/>
          </a:prstGeom>
        </p:spPr>
        <p:txBody>
          <a:bodyPr wrap="square">
            <a:spAutoFit/>
          </a:bodyPr>
          <a:lstStyle/>
          <a:p>
            <a:r>
              <a:rPr lang="en-US" altLang="zh-CN" sz="1600" dirty="0">
                <a:solidFill>
                  <a:schemeClr val="bg1">
                    <a:lumMod val="65000"/>
                  </a:schemeClr>
                </a:solidFill>
                <a:latin typeface="仿宋" panose="02010609060101010101" pitchFamily="49" charset="-122"/>
                <a:ea typeface="仿宋" panose="02010609060101010101" pitchFamily="49" charset="-122"/>
                <a:cs typeface="Segoe UI" panose="020B0502040204020203" pitchFamily="34" charset="0"/>
              </a:rPr>
              <a:t>   </a:t>
            </a:r>
            <a:r>
              <a:rPr lang="zh-CN" altLang="en-US"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阅读价值大，价值能够较长时间保存的消息，为了提供给用户一些价值高的文章，该专门设置一栏以显示</a:t>
            </a:r>
            <a:endParaRPr lang="zh-CN" altLang="en-US" sz="20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p:txBody>
      </p:sp>
      <p:sp>
        <p:nvSpPr>
          <p:cNvPr id="41" name="矩形 40"/>
          <p:cNvSpPr/>
          <p:nvPr/>
        </p:nvSpPr>
        <p:spPr>
          <a:xfrm>
            <a:off x="3923154" y="3044121"/>
            <a:ext cx="3782812" cy="1169551"/>
          </a:xfrm>
          <a:prstGeom prst="rect">
            <a:avLst/>
          </a:prstGeom>
        </p:spPr>
        <p:txBody>
          <a:bodyPr wrap="square">
            <a:spAutoFit/>
          </a:bodyPr>
          <a:lstStyle/>
          <a:p>
            <a:endParaRPr lang="en-US" altLang="zh-CN" sz="1600" dirty="0">
              <a:solidFill>
                <a:srgbClr val="E0B07E"/>
              </a:solidFill>
              <a:latin typeface="Segoe UI" panose="020B0502040204020203" pitchFamily="34" charset="0"/>
              <a:ea typeface="微软雅黑" panose="020B0503020204020204" pitchFamily="34" charset="-122"/>
              <a:cs typeface="Segoe UI" panose="020B0502040204020203" pitchFamily="34" charset="0"/>
            </a:endParaRPr>
          </a:p>
          <a:p>
            <a:r>
              <a:rPr lang="zh-CN" altLang="en-US" sz="1200" dirty="0">
                <a:solidFill>
                  <a:schemeClr val="bg1">
                    <a:lumMod val="65000"/>
                  </a:schemeClr>
                </a:solidFill>
                <a:latin typeface="华文彩云" panose="02010800040101010101" pitchFamily="2" charset="-122"/>
                <a:ea typeface="华文彩云" panose="02010800040101010101" pitchFamily="2" charset="-122"/>
                <a:cs typeface="Segoe UI" panose="020B0502040204020203" pitchFamily="34" charset="0"/>
              </a:rPr>
              <a:t>  </a:t>
            </a:r>
            <a:r>
              <a:rPr lang="zh-CN" altLang="en-US"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具有时效性的消息</a:t>
            </a:r>
            <a:r>
              <a:rPr lang="zh-CN" altLang="en-US"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，热点，类似</a:t>
            </a:r>
            <a:r>
              <a:rPr lang="zh-CN" altLang="en-US"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新闻，但是需要比新闻更多一点趣味性，少一点时效性。</a:t>
            </a:r>
          </a:p>
        </p:txBody>
      </p:sp>
      <p:sp>
        <p:nvSpPr>
          <p:cNvPr id="3" name="矩形 2"/>
          <p:cNvSpPr/>
          <p:nvPr/>
        </p:nvSpPr>
        <p:spPr>
          <a:xfrm>
            <a:off x="7595235" y="5394960"/>
            <a:ext cx="3970655" cy="307777"/>
          </a:xfrm>
          <a:prstGeom prst="rect">
            <a:avLst/>
          </a:prstGeom>
        </p:spPr>
        <p:txBody>
          <a:bodyPr wrap="square">
            <a:spAutoFit/>
          </a:bodyPr>
          <a:lstStyle/>
          <a:p>
            <a:endParaRPr lang="zh-CN" altLang="en-US" sz="1400" dirty="0">
              <a:solidFill>
                <a:schemeClr val="bg1">
                  <a:lumMod val="8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13" name="矩形 12"/>
          <p:cNvSpPr/>
          <p:nvPr/>
        </p:nvSpPr>
        <p:spPr>
          <a:xfrm>
            <a:off x="1104778" y="4711272"/>
            <a:ext cx="5090160" cy="1778000"/>
          </a:xfrm>
          <a:prstGeom prst="rect">
            <a:avLst/>
          </a:prstGeom>
          <a:solidFill>
            <a:srgbClr val="2B2D2C"/>
          </a:solidFill>
          <a:ln>
            <a:noFill/>
          </a:ln>
          <a:effectLst>
            <a:outerShdw blurRad="127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4778" y="4717220"/>
            <a:ext cx="614681" cy="2032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488039" y="5202261"/>
            <a:ext cx="4226558" cy="923330"/>
          </a:xfrm>
          <a:prstGeom prst="rect">
            <a:avLst/>
          </a:prstGeom>
        </p:spPr>
        <p:txBody>
          <a:bodyPr wrap="square">
            <a:spAutoFit/>
          </a:bodyPr>
          <a:lstStyle/>
          <a:p>
            <a:r>
              <a:rPr lang="en-US" altLang="zh-CN" sz="1600" dirty="0">
                <a:solidFill>
                  <a:schemeClr val="bg1">
                    <a:lumMod val="65000"/>
                  </a:schemeClr>
                </a:solidFill>
                <a:latin typeface="仿宋" panose="02010609060101010101" pitchFamily="49" charset="-122"/>
                <a:ea typeface="仿宋" panose="02010609060101010101" pitchFamily="49" charset="-122"/>
                <a:cs typeface="Segoe UI" panose="020B0502040204020203" pitchFamily="34" charset="0"/>
              </a:rPr>
              <a:t>   </a:t>
            </a:r>
            <a:r>
              <a:rPr lang="zh-CN" altLang="en-US" dirty="0" smtClean="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rPr>
              <a:t>周围的推荐消息，类似广告，符合用户对周围新事物的需求，提供发掘用户需求的消息</a:t>
            </a:r>
            <a:endParaRPr lang="zh-CN" altLang="en-US" sz="2000" dirty="0">
              <a:solidFill>
                <a:schemeClr val="bg1">
                  <a:lumMod val="85000"/>
                </a:schemeClr>
              </a:solidFill>
              <a:latin typeface="仿宋" panose="02010609060101010101" pitchFamily="49" charset="-122"/>
              <a:ea typeface="仿宋" panose="02010609060101010101" pitchFamily="49" charset="-122"/>
              <a:cs typeface="Segoe UI" panose="020B0502040204020203" pitchFamily="34" charset="0"/>
            </a:endParaRPr>
          </a:p>
        </p:txBody>
      </p:sp>
      <p:cxnSp>
        <p:nvCxnSpPr>
          <p:cNvPr id="16" name="直接连接符 15"/>
          <p:cNvCxnSpPr/>
          <p:nvPr/>
        </p:nvCxnSpPr>
        <p:spPr>
          <a:xfrm flipV="1">
            <a:off x="2917644" y="682809"/>
            <a:ext cx="0" cy="285496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1565890" y="3191440"/>
            <a:ext cx="0" cy="285496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11124164" y="2194925"/>
            <a:ext cx="883452" cy="848509"/>
          </a:xfrm>
          <a:prstGeom prst="ellipse">
            <a:avLst/>
          </a:prstGeom>
          <a:solidFill>
            <a:srgbClr val="E0B07E">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538856" y="3630121"/>
            <a:ext cx="752897" cy="739872"/>
          </a:xfrm>
          <a:prstGeom prst="ellipse">
            <a:avLst/>
          </a:prstGeom>
          <a:solidFill>
            <a:srgbClr val="E0B0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2217</Words>
  <Application>Microsoft Office PowerPoint</Application>
  <PresentationFormat>宽屏</PresentationFormat>
  <Paragraphs>200</Paragraphs>
  <Slides>27</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41" baseType="lpstr">
      <vt:lpstr>Neo Sans Intel</vt:lpstr>
      <vt:lpstr>Nirmala UI Semilight</vt:lpstr>
      <vt:lpstr>等线</vt:lpstr>
      <vt:lpstr>等线 Light</vt:lpstr>
      <vt:lpstr>仿宋</vt:lpstr>
      <vt:lpstr>华文彩云</vt:lpstr>
      <vt:lpstr>宋体</vt:lpstr>
      <vt:lpstr>微软雅黑</vt:lpstr>
      <vt:lpstr>Arial</vt:lpstr>
      <vt:lpstr>Calibri</vt:lpstr>
      <vt:lpstr>Segoe UI</vt:lpstr>
      <vt:lpstr>Segoe UI Symbol</vt:lpstr>
      <vt:lpstr>Office 主题​​</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Sky123.Org</cp:lastModifiedBy>
  <cp:revision>111</cp:revision>
  <dcterms:created xsi:type="dcterms:W3CDTF">2017-03-18T02:52:00Z</dcterms:created>
  <dcterms:modified xsi:type="dcterms:W3CDTF">2017-07-13T02:40:34Z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2052-10.1.0.6638</vt:lpwstr>
  </property>
</Properties>
</file>